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7" r:id="rId2"/>
    <p:sldId id="258" r:id="rId3"/>
    <p:sldId id="259" r:id="rId4"/>
    <p:sldId id="260" r:id="rId5"/>
    <p:sldId id="261" r:id="rId6"/>
    <p:sldId id="262" r:id="rId7"/>
    <p:sldId id="263" r:id="rId8"/>
    <p:sldId id="288" r:id="rId9"/>
    <p:sldId id="264" r:id="rId10"/>
    <p:sldId id="265" r:id="rId11"/>
    <p:sldId id="266" r:id="rId12"/>
    <p:sldId id="269" r:id="rId13"/>
    <p:sldId id="289" r:id="rId14"/>
    <p:sldId id="290" r:id="rId15"/>
    <p:sldId id="291" r:id="rId16"/>
    <p:sldId id="275" r:id="rId17"/>
    <p:sldId id="293" r:id="rId18"/>
    <p:sldId id="292" r:id="rId19"/>
    <p:sldId id="295" r:id="rId20"/>
    <p:sldId id="277" r:id="rId21"/>
    <p:sldId id="278" r:id="rId22"/>
    <p:sldId id="279" r:id="rId23"/>
    <p:sldId id="280" r:id="rId24"/>
    <p:sldId id="296" r:id="rId25"/>
    <p:sldId id="297" r:id="rId26"/>
    <p:sldId id="298" r:id="rId27"/>
    <p:sldId id="299" r:id="rId28"/>
    <p:sldId id="306" r:id="rId29"/>
    <p:sldId id="282" r:id="rId30"/>
    <p:sldId id="309"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4183086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87FA4F-D67C-450B-84FB-97D70D2A18E3}"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3412448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344929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9964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815714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78129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312798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519388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80012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325949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302520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87FA4F-D67C-450B-84FB-97D70D2A18E3}"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452160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87FA4F-D67C-450B-84FB-97D70D2A18E3}" type="datetimeFigureOut">
              <a:rPr lang="en-IN" smtClean="0"/>
              <a:t>25-08-2022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247608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71168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112359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387FA4F-D67C-450B-84FB-97D70D2A18E3}" type="datetimeFigureOut">
              <a:rPr lang="en-IN" smtClean="0"/>
              <a:t>25-08-2022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346559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87FA4F-D67C-450B-84FB-97D70D2A18E3}"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FE734C-A105-4959-A9DB-18E01E2F6CB2}" type="slidenum">
              <a:rPr lang="en-IN" smtClean="0"/>
              <a:t>‹#›</a:t>
            </a:fld>
            <a:endParaRPr lang="en-IN"/>
          </a:p>
        </p:txBody>
      </p:sp>
    </p:spTree>
    <p:extLst>
      <p:ext uri="{BB962C8B-B14F-4D97-AF65-F5344CB8AC3E}">
        <p14:creationId xmlns:p14="http://schemas.microsoft.com/office/powerpoint/2010/main" val="149045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387FA4F-D67C-450B-84FB-97D70D2A18E3}" type="datetimeFigureOut">
              <a:rPr lang="en-IN" smtClean="0"/>
              <a:t>25-08-2022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FE734C-A105-4959-A9DB-18E01E2F6CB2}" type="slidenum">
              <a:rPr lang="en-IN" smtClean="0"/>
              <a:t>‹#›</a:t>
            </a:fld>
            <a:endParaRPr lang="en-IN"/>
          </a:p>
        </p:txBody>
      </p:sp>
    </p:spTree>
    <p:extLst>
      <p:ext uri="{BB962C8B-B14F-4D97-AF65-F5344CB8AC3E}">
        <p14:creationId xmlns:p14="http://schemas.microsoft.com/office/powerpoint/2010/main" val="89816256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B8F0-C9EF-4D33-A17F-94A21AED9FC6}"/>
              </a:ext>
            </a:extLst>
          </p:cNvPr>
          <p:cNvSpPr>
            <a:spLocks noGrp="1"/>
          </p:cNvSpPr>
          <p:nvPr>
            <p:ph type="title"/>
          </p:nvPr>
        </p:nvSpPr>
        <p:spPr>
          <a:xfrm>
            <a:off x="766196" y="207188"/>
            <a:ext cx="9252154" cy="1367611"/>
          </a:xfrm>
        </p:spPr>
        <p:txBody>
          <a:bodyPr>
            <a:noAutofit/>
          </a:bodyPr>
          <a:lstStyle/>
          <a:p>
            <a:pPr>
              <a:lnSpc>
                <a:spcPct val="90000"/>
              </a:lnSpc>
            </a:pPr>
            <a:r>
              <a:rPr lang="en-IN" sz="2800" b="1" dirty="0">
                <a:solidFill>
                  <a:schemeClr val="tx1"/>
                </a:solidFill>
              </a:rPr>
              <a:t>Presentation on </a:t>
            </a:r>
            <a:br>
              <a:rPr lang="en-IN" sz="2800" b="1" dirty="0">
                <a:solidFill>
                  <a:schemeClr val="tx1"/>
                </a:solidFill>
              </a:rPr>
            </a:br>
            <a:br>
              <a:rPr lang="en-IN" sz="2800" b="1" dirty="0">
                <a:solidFill>
                  <a:schemeClr val="tx1"/>
                </a:solidFill>
              </a:rPr>
            </a:br>
            <a:r>
              <a:rPr lang="en-IN" sz="2800" b="1" u="sng" dirty="0">
                <a:solidFill>
                  <a:schemeClr val="tx1"/>
                </a:solidFill>
              </a:rPr>
              <a:t>House: Price Prediction</a:t>
            </a:r>
          </a:p>
        </p:txBody>
      </p:sp>
      <p:sp>
        <p:nvSpPr>
          <p:cNvPr id="3" name="Content Placeholder 2">
            <a:extLst>
              <a:ext uri="{FF2B5EF4-FFF2-40B4-BE49-F238E27FC236}">
                <a16:creationId xmlns:a16="http://schemas.microsoft.com/office/drawing/2014/main" id="{4E1D02EA-132F-4E8C-8CF3-9AF068A750FA}"/>
              </a:ext>
            </a:extLst>
          </p:cNvPr>
          <p:cNvSpPr>
            <a:spLocks noGrp="1"/>
          </p:cNvSpPr>
          <p:nvPr>
            <p:ph idx="1"/>
          </p:nvPr>
        </p:nvSpPr>
        <p:spPr>
          <a:xfrm>
            <a:off x="5252720" y="2548281"/>
            <a:ext cx="6290975" cy="524095"/>
          </a:xfrm>
        </p:spPr>
        <p:txBody>
          <a:bodyPr>
            <a:normAutofit/>
          </a:bodyPr>
          <a:lstStyle/>
          <a:p>
            <a:pPr marL="0" indent="0">
              <a:buNone/>
            </a:pPr>
            <a:r>
              <a:rPr lang="en-IN" b="1" dirty="0"/>
              <a:t>PRESENTED BY: ARPAN PATTANAYAK</a:t>
            </a:r>
          </a:p>
          <a:p>
            <a:pPr marL="0" indent="0">
              <a:buNone/>
            </a:pPr>
            <a:endParaRPr lang="en-IN" b="1" dirty="0"/>
          </a:p>
          <a:p>
            <a:pPr marL="0" indent="0">
              <a:buNone/>
            </a:pPr>
            <a:endParaRPr lang="en-IN" b="1" dirty="0"/>
          </a:p>
        </p:txBody>
      </p:sp>
      <p:pic>
        <p:nvPicPr>
          <p:cNvPr id="4" name="Picture 3">
            <a:extLst>
              <a:ext uri="{FF2B5EF4-FFF2-40B4-BE49-F238E27FC236}">
                <a16:creationId xmlns:a16="http://schemas.microsoft.com/office/drawing/2014/main" id="{D23C54AE-D75B-FD35-6750-437D21AEF5EC}"/>
              </a:ext>
            </a:extLst>
          </p:cNvPr>
          <p:cNvPicPr>
            <a:picLocks noChangeAspect="1"/>
          </p:cNvPicPr>
          <p:nvPr/>
        </p:nvPicPr>
        <p:blipFill>
          <a:blip r:embed="rId2"/>
          <a:stretch>
            <a:fillRect/>
          </a:stretch>
        </p:blipFill>
        <p:spPr>
          <a:xfrm>
            <a:off x="766196" y="3072376"/>
            <a:ext cx="10357416" cy="3705369"/>
          </a:xfrm>
          <a:prstGeom prst="rect">
            <a:avLst/>
          </a:prstGeom>
          <a:effectLst/>
        </p:spPr>
      </p:pic>
    </p:spTree>
    <p:extLst>
      <p:ext uri="{BB962C8B-B14F-4D97-AF65-F5344CB8AC3E}">
        <p14:creationId xmlns:p14="http://schemas.microsoft.com/office/powerpoint/2010/main" val="328875790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3AB5-26DC-4062-8D83-73CFC6EF83C7}"/>
              </a:ext>
            </a:extLst>
          </p:cNvPr>
          <p:cNvSpPr>
            <a:spLocks noGrp="1"/>
          </p:cNvSpPr>
          <p:nvPr>
            <p:ph type="title"/>
          </p:nvPr>
        </p:nvSpPr>
        <p:spPr>
          <a:xfrm>
            <a:off x="710214" y="452718"/>
            <a:ext cx="9340620" cy="692501"/>
          </a:xfrm>
        </p:spPr>
        <p:txBody>
          <a:bodyPr/>
          <a:lstStyle/>
          <a:p>
            <a:r>
              <a:rPr lang="en-IN" dirty="0">
                <a:solidFill>
                  <a:schemeClr val="accent6">
                    <a:lumMod val="60000"/>
                    <a:lumOff val="40000"/>
                  </a:schemeClr>
                </a:solidFill>
                <a:latin typeface="Book Antiqua" panose="02040602050305030304" pitchFamily="18" charset="0"/>
              </a:rPr>
              <a:t>Exploratory Data Analysis</a:t>
            </a:r>
            <a:endParaRPr lang="en-IN" dirty="0"/>
          </a:p>
        </p:txBody>
      </p:sp>
      <p:sp>
        <p:nvSpPr>
          <p:cNvPr id="3" name="Content Placeholder 2">
            <a:extLst>
              <a:ext uri="{FF2B5EF4-FFF2-40B4-BE49-F238E27FC236}">
                <a16:creationId xmlns:a16="http://schemas.microsoft.com/office/drawing/2014/main" id="{B9D6D088-9AA1-4D0B-937A-58C64BDF30CD}"/>
              </a:ext>
            </a:extLst>
          </p:cNvPr>
          <p:cNvSpPr>
            <a:spLocks noGrp="1"/>
          </p:cNvSpPr>
          <p:nvPr>
            <p:ph idx="1"/>
          </p:nvPr>
        </p:nvSpPr>
        <p:spPr>
          <a:xfrm>
            <a:off x="709233" y="1653423"/>
            <a:ext cx="9517843" cy="4418903"/>
          </a:xfrm>
        </p:spPr>
        <p:txBody>
          <a:bodyPr>
            <a:norm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ID is the identity number given for particular asset and all the entries in Utilities column were same so these two column will not help us in model building. So I decided to drop those columns.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dirty="0">
                <a:latin typeface="Century" panose="02040604050505020304" pitchFamily="18" charset="0"/>
                <a:cs typeface="Calibri" panose="020F0502020204030204" pitchFamily="34" charset="0"/>
              </a:rPr>
              <a:t>To visualize the data, I have separated categorical and numerical variables based on their types. That is categorical types as Nominal and Ordinal, numerical types as Continuous and Discrete.</a:t>
            </a:r>
          </a:p>
          <a:p>
            <a:endParaRPr lang="en-IN" dirty="0"/>
          </a:p>
        </p:txBody>
      </p:sp>
    </p:spTree>
    <p:extLst>
      <p:ext uri="{BB962C8B-B14F-4D97-AF65-F5344CB8AC3E}">
        <p14:creationId xmlns:p14="http://schemas.microsoft.com/office/powerpoint/2010/main" val="202651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1F8F-19D7-4080-B9E8-79220C24E37B}"/>
              </a:ext>
            </a:extLst>
          </p:cNvPr>
          <p:cNvSpPr>
            <a:spLocks noGrp="1"/>
          </p:cNvSpPr>
          <p:nvPr>
            <p:ph type="title"/>
          </p:nvPr>
        </p:nvSpPr>
        <p:spPr>
          <a:xfrm>
            <a:off x="639193" y="452718"/>
            <a:ext cx="9411642" cy="843422"/>
          </a:xfrm>
        </p:spPr>
        <p:txBody>
          <a:bodyPr/>
          <a:lstStyle/>
          <a:p>
            <a:r>
              <a:rPr lang="en-IN" dirty="0">
                <a:solidFill>
                  <a:schemeClr val="accent6">
                    <a:lumMod val="60000"/>
                    <a:lumOff val="40000"/>
                  </a:schemeClr>
                </a:solidFill>
                <a:latin typeface="Book Antiqua" panose="02040602050305030304" pitchFamily="18" charset="0"/>
              </a:rPr>
              <a:t>Visualization of categorical columns through Pie-Plot</a:t>
            </a:r>
            <a:br>
              <a:rPr lang="en-IN" dirty="0">
                <a:latin typeface="Book Antiqua" panose="02040602050305030304" pitchFamily="18" charset="0"/>
              </a:rPr>
            </a:br>
            <a:endParaRPr lang="en-IN" dirty="0"/>
          </a:p>
        </p:txBody>
      </p:sp>
      <p:pic>
        <p:nvPicPr>
          <p:cNvPr id="4" name="Content Placeholder 5">
            <a:extLst>
              <a:ext uri="{FF2B5EF4-FFF2-40B4-BE49-F238E27FC236}">
                <a16:creationId xmlns:a16="http://schemas.microsoft.com/office/drawing/2014/main" id="{02AC8A4F-4B8F-CE21-09F3-095D806953B1}"/>
              </a:ext>
            </a:extLst>
          </p:cNvPr>
          <p:cNvPicPr>
            <a:picLocks noGrp="1" noChangeAspect="1"/>
          </p:cNvPicPr>
          <p:nvPr>
            <p:ph idx="1"/>
          </p:nvPr>
        </p:nvPicPr>
        <p:blipFill>
          <a:blip r:embed="rId2"/>
          <a:stretch>
            <a:fillRect/>
          </a:stretch>
        </p:blipFill>
        <p:spPr>
          <a:xfrm>
            <a:off x="2185988" y="2431256"/>
            <a:ext cx="6781800" cy="3438525"/>
          </a:xfrm>
        </p:spPr>
      </p:pic>
    </p:spTree>
    <p:extLst>
      <p:ext uri="{BB962C8B-B14F-4D97-AF65-F5344CB8AC3E}">
        <p14:creationId xmlns:p14="http://schemas.microsoft.com/office/powerpoint/2010/main" val="174283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2762-6676-4E9B-BF71-1B03C17086C4}"/>
              </a:ext>
            </a:extLst>
          </p:cNvPr>
          <p:cNvSpPr>
            <a:spLocks noGrp="1"/>
          </p:cNvSpPr>
          <p:nvPr>
            <p:ph type="title"/>
          </p:nvPr>
        </p:nvSpPr>
        <p:spPr>
          <a:xfrm>
            <a:off x="745724" y="452718"/>
            <a:ext cx="9305110" cy="710257"/>
          </a:xfrm>
        </p:spPr>
        <p:txBody>
          <a:bodyPr/>
          <a:lstStyle/>
          <a:p>
            <a:r>
              <a:rPr lang="en-IN" sz="4000" dirty="0">
                <a:solidFill>
                  <a:schemeClr val="accent6">
                    <a:lumMod val="60000"/>
                    <a:lumOff val="40000"/>
                  </a:schemeClr>
                </a:solidFill>
                <a:latin typeface="Book Antiqua" panose="02040602050305030304" pitchFamily="18" charset="0"/>
              </a:rPr>
              <a:t>Bivariate Analysis – Target v/s Features</a:t>
            </a:r>
          </a:p>
        </p:txBody>
      </p:sp>
      <p:sp>
        <p:nvSpPr>
          <p:cNvPr id="4" name="Content Placeholder 3">
            <a:extLst>
              <a:ext uri="{FF2B5EF4-FFF2-40B4-BE49-F238E27FC236}">
                <a16:creationId xmlns:a16="http://schemas.microsoft.com/office/drawing/2014/main" id="{23883887-D399-65EF-444F-B69D3E396FF3}"/>
              </a:ext>
            </a:extLst>
          </p:cNvPr>
          <p:cNvSpPr>
            <a:spLocks noGrp="1"/>
          </p:cNvSpPr>
          <p:nvPr>
            <p:ph sz="half" idx="2"/>
          </p:nvPr>
        </p:nvSpPr>
        <p:spPr/>
        <p:txBody>
          <a:bodyPr/>
          <a:lstStyle/>
          <a:p>
            <a:endParaRPr lang="en-IN"/>
          </a:p>
        </p:txBody>
      </p:sp>
      <p:sp>
        <p:nvSpPr>
          <p:cNvPr id="6" name="Content Placeholder 5">
            <a:extLst>
              <a:ext uri="{FF2B5EF4-FFF2-40B4-BE49-F238E27FC236}">
                <a16:creationId xmlns:a16="http://schemas.microsoft.com/office/drawing/2014/main" id="{5178F6FF-C65B-3E42-ECE8-2324F7013A50}"/>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E60EA5C0-80E1-62EA-9008-6F4C3DD78890}"/>
              </a:ext>
            </a:extLst>
          </p:cNvPr>
          <p:cNvPicPr>
            <a:picLocks noChangeAspect="1"/>
          </p:cNvPicPr>
          <p:nvPr/>
        </p:nvPicPr>
        <p:blipFill>
          <a:blip r:embed="rId2"/>
          <a:stretch>
            <a:fillRect/>
          </a:stretch>
        </p:blipFill>
        <p:spPr>
          <a:xfrm>
            <a:off x="361632" y="1393074"/>
            <a:ext cx="4849588" cy="5012207"/>
          </a:xfrm>
          <a:prstGeom prst="rect">
            <a:avLst/>
          </a:prstGeom>
        </p:spPr>
      </p:pic>
      <p:pic>
        <p:nvPicPr>
          <p:cNvPr id="10" name="Picture 9">
            <a:extLst>
              <a:ext uri="{FF2B5EF4-FFF2-40B4-BE49-F238E27FC236}">
                <a16:creationId xmlns:a16="http://schemas.microsoft.com/office/drawing/2014/main" id="{E92BB31D-DAE7-69C9-0D4F-9D0A4C4D451B}"/>
              </a:ext>
            </a:extLst>
          </p:cNvPr>
          <p:cNvPicPr>
            <a:picLocks noChangeAspect="1"/>
          </p:cNvPicPr>
          <p:nvPr/>
        </p:nvPicPr>
        <p:blipFill>
          <a:blip r:embed="rId3"/>
          <a:stretch>
            <a:fillRect/>
          </a:stretch>
        </p:blipFill>
        <p:spPr>
          <a:xfrm>
            <a:off x="5211220" y="1833046"/>
            <a:ext cx="6889340" cy="4572235"/>
          </a:xfrm>
          <a:prstGeom prst="rect">
            <a:avLst/>
          </a:prstGeom>
        </p:spPr>
      </p:pic>
    </p:spTree>
    <p:extLst>
      <p:ext uri="{BB962C8B-B14F-4D97-AF65-F5344CB8AC3E}">
        <p14:creationId xmlns:p14="http://schemas.microsoft.com/office/powerpoint/2010/main" val="113828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2762-6676-4E9B-BF71-1B03C17086C4}"/>
              </a:ext>
            </a:extLst>
          </p:cNvPr>
          <p:cNvSpPr>
            <a:spLocks noGrp="1"/>
          </p:cNvSpPr>
          <p:nvPr>
            <p:ph type="title"/>
          </p:nvPr>
        </p:nvSpPr>
        <p:spPr>
          <a:xfrm>
            <a:off x="745724" y="452718"/>
            <a:ext cx="9305110" cy="710257"/>
          </a:xfrm>
        </p:spPr>
        <p:txBody>
          <a:bodyPr/>
          <a:lstStyle/>
          <a:p>
            <a:r>
              <a:rPr lang="en-IN" sz="4000" dirty="0">
                <a:solidFill>
                  <a:schemeClr val="accent6">
                    <a:lumMod val="60000"/>
                    <a:lumOff val="40000"/>
                  </a:schemeClr>
                </a:solidFill>
                <a:latin typeface="Book Antiqua" panose="02040602050305030304" pitchFamily="18" charset="0"/>
              </a:rPr>
              <a:t>Bivariate Analysis – Target v/s Features</a:t>
            </a:r>
          </a:p>
        </p:txBody>
      </p:sp>
      <p:sp>
        <p:nvSpPr>
          <p:cNvPr id="4" name="Content Placeholder 3">
            <a:extLst>
              <a:ext uri="{FF2B5EF4-FFF2-40B4-BE49-F238E27FC236}">
                <a16:creationId xmlns:a16="http://schemas.microsoft.com/office/drawing/2014/main" id="{23883887-D399-65EF-444F-B69D3E396FF3}"/>
              </a:ext>
            </a:extLst>
          </p:cNvPr>
          <p:cNvSpPr>
            <a:spLocks noGrp="1"/>
          </p:cNvSpPr>
          <p:nvPr>
            <p:ph sz="half" idx="2"/>
          </p:nvPr>
        </p:nvSpPr>
        <p:spPr>
          <a:xfrm>
            <a:off x="1103312" y="2514600"/>
            <a:ext cx="4396339" cy="3094463"/>
          </a:xfrm>
        </p:spPr>
        <p:txBody>
          <a:bodyPr/>
          <a:lstStyle/>
          <a:p>
            <a:endParaRPr lang="en-IN" dirty="0"/>
          </a:p>
        </p:txBody>
      </p:sp>
      <p:sp>
        <p:nvSpPr>
          <p:cNvPr id="6" name="Content Placeholder 5">
            <a:extLst>
              <a:ext uri="{FF2B5EF4-FFF2-40B4-BE49-F238E27FC236}">
                <a16:creationId xmlns:a16="http://schemas.microsoft.com/office/drawing/2014/main" id="{5178F6FF-C65B-3E42-ECE8-2324F7013A50}"/>
              </a:ext>
            </a:extLst>
          </p:cNvPr>
          <p:cNvSpPr>
            <a:spLocks noGrp="1"/>
          </p:cNvSpPr>
          <p:nvPr>
            <p:ph sz="quarter" idx="4"/>
          </p:nvPr>
        </p:nvSpPr>
        <p:spPr/>
        <p:txBody>
          <a:bodyPr/>
          <a:lstStyle/>
          <a:p>
            <a:endParaRPr lang="en-IN"/>
          </a:p>
        </p:txBody>
      </p:sp>
      <p:pic>
        <p:nvPicPr>
          <p:cNvPr id="5" name="Picture 4">
            <a:extLst>
              <a:ext uri="{FF2B5EF4-FFF2-40B4-BE49-F238E27FC236}">
                <a16:creationId xmlns:a16="http://schemas.microsoft.com/office/drawing/2014/main" id="{D090FB5E-61B9-50C2-3048-C0620F7D669F}"/>
              </a:ext>
            </a:extLst>
          </p:cNvPr>
          <p:cNvPicPr>
            <a:picLocks noChangeAspect="1"/>
          </p:cNvPicPr>
          <p:nvPr/>
        </p:nvPicPr>
        <p:blipFill>
          <a:blip r:embed="rId2"/>
          <a:stretch>
            <a:fillRect/>
          </a:stretch>
        </p:blipFill>
        <p:spPr>
          <a:xfrm>
            <a:off x="23380" y="1248937"/>
            <a:ext cx="5113679" cy="4410183"/>
          </a:xfrm>
          <a:prstGeom prst="rect">
            <a:avLst/>
          </a:prstGeom>
        </p:spPr>
      </p:pic>
      <p:pic>
        <p:nvPicPr>
          <p:cNvPr id="9" name="Picture 8">
            <a:extLst>
              <a:ext uri="{FF2B5EF4-FFF2-40B4-BE49-F238E27FC236}">
                <a16:creationId xmlns:a16="http://schemas.microsoft.com/office/drawing/2014/main" id="{BC6AA18C-2B67-F930-9278-CFA761F9E6A9}"/>
              </a:ext>
            </a:extLst>
          </p:cNvPr>
          <p:cNvPicPr>
            <a:picLocks noChangeAspect="1"/>
          </p:cNvPicPr>
          <p:nvPr/>
        </p:nvPicPr>
        <p:blipFill>
          <a:blip r:embed="rId3"/>
          <a:stretch>
            <a:fillRect/>
          </a:stretch>
        </p:blipFill>
        <p:spPr>
          <a:xfrm>
            <a:off x="5137059" y="1943784"/>
            <a:ext cx="6778149" cy="4702778"/>
          </a:xfrm>
          <a:prstGeom prst="rect">
            <a:avLst/>
          </a:prstGeom>
        </p:spPr>
      </p:pic>
    </p:spTree>
    <p:extLst>
      <p:ext uri="{BB962C8B-B14F-4D97-AF65-F5344CB8AC3E}">
        <p14:creationId xmlns:p14="http://schemas.microsoft.com/office/powerpoint/2010/main" val="197655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2762-6676-4E9B-BF71-1B03C17086C4}"/>
              </a:ext>
            </a:extLst>
          </p:cNvPr>
          <p:cNvSpPr>
            <a:spLocks noGrp="1"/>
          </p:cNvSpPr>
          <p:nvPr>
            <p:ph type="title"/>
          </p:nvPr>
        </p:nvSpPr>
        <p:spPr>
          <a:xfrm>
            <a:off x="745724" y="452718"/>
            <a:ext cx="9305110" cy="710257"/>
          </a:xfrm>
        </p:spPr>
        <p:txBody>
          <a:bodyPr/>
          <a:lstStyle/>
          <a:p>
            <a:r>
              <a:rPr lang="en-IN" sz="3600" dirty="0">
                <a:solidFill>
                  <a:schemeClr val="accent6">
                    <a:lumMod val="60000"/>
                    <a:lumOff val="40000"/>
                  </a:schemeClr>
                </a:solidFill>
                <a:latin typeface="Book Antiqua" panose="02040602050305030304" pitchFamily="18" charset="0"/>
              </a:rPr>
              <a:t>Bivariate Analysis – </a:t>
            </a:r>
            <a:r>
              <a:rPr lang="en-US" sz="3600" dirty="0">
                <a:solidFill>
                  <a:schemeClr val="accent6">
                    <a:lumMod val="60000"/>
                    <a:lumOff val="40000"/>
                  </a:schemeClr>
                </a:solidFill>
                <a:latin typeface="Book Antiqua" panose="02040602050305030304" pitchFamily="18" charset="0"/>
              </a:rPr>
              <a:t>Visualizing Continuous Variables vs Sale Price</a:t>
            </a:r>
            <a:br>
              <a:rPr lang="en-IN" sz="4000" dirty="0">
                <a:latin typeface="Georgia" panose="02040502050405020303" pitchFamily="18" charset="0"/>
              </a:rPr>
            </a:br>
            <a:endParaRPr lang="en-IN" sz="4000" dirty="0">
              <a:solidFill>
                <a:schemeClr val="accent6">
                  <a:lumMod val="60000"/>
                  <a:lumOff val="40000"/>
                </a:schemeClr>
              </a:solidFill>
              <a:latin typeface="Book Antiqua" panose="02040602050305030304" pitchFamily="18" charset="0"/>
            </a:endParaRPr>
          </a:p>
        </p:txBody>
      </p:sp>
      <p:pic>
        <p:nvPicPr>
          <p:cNvPr id="7" name="Picture 6">
            <a:extLst>
              <a:ext uri="{FF2B5EF4-FFF2-40B4-BE49-F238E27FC236}">
                <a16:creationId xmlns:a16="http://schemas.microsoft.com/office/drawing/2014/main" id="{8F6A4ADA-0A70-4BF0-AE78-6A50E2B551A1}"/>
              </a:ext>
            </a:extLst>
          </p:cNvPr>
          <p:cNvPicPr>
            <a:picLocks noChangeAspect="1"/>
          </p:cNvPicPr>
          <p:nvPr/>
        </p:nvPicPr>
        <p:blipFill>
          <a:blip r:embed="rId2"/>
          <a:stretch>
            <a:fillRect/>
          </a:stretch>
        </p:blipFill>
        <p:spPr>
          <a:xfrm>
            <a:off x="951703" y="1553969"/>
            <a:ext cx="9305110" cy="5125633"/>
          </a:xfrm>
          <a:prstGeom prst="rect">
            <a:avLst/>
          </a:prstGeom>
        </p:spPr>
      </p:pic>
    </p:spTree>
    <p:extLst>
      <p:ext uri="{BB962C8B-B14F-4D97-AF65-F5344CB8AC3E}">
        <p14:creationId xmlns:p14="http://schemas.microsoft.com/office/powerpoint/2010/main" val="188737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2762-6676-4E9B-BF71-1B03C17086C4}"/>
              </a:ext>
            </a:extLst>
          </p:cNvPr>
          <p:cNvSpPr>
            <a:spLocks noGrp="1"/>
          </p:cNvSpPr>
          <p:nvPr>
            <p:ph type="title"/>
          </p:nvPr>
        </p:nvSpPr>
        <p:spPr>
          <a:xfrm>
            <a:off x="745724" y="452718"/>
            <a:ext cx="9305110" cy="710257"/>
          </a:xfrm>
        </p:spPr>
        <p:txBody>
          <a:bodyPr/>
          <a:lstStyle/>
          <a:p>
            <a:r>
              <a:rPr lang="en-IN" sz="3600" dirty="0">
                <a:solidFill>
                  <a:schemeClr val="accent6">
                    <a:lumMod val="60000"/>
                    <a:lumOff val="40000"/>
                  </a:schemeClr>
                </a:solidFill>
                <a:latin typeface="Book Antiqua" panose="02040602050305030304" pitchFamily="18" charset="0"/>
              </a:rPr>
              <a:t>Bivariate Analysis – </a:t>
            </a:r>
            <a:r>
              <a:rPr lang="en-US" sz="3600" dirty="0">
                <a:solidFill>
                  <a:schemeClr val="accent6">
                    <a:lumMod val="60000"/>
                    <a:lumOff val="40000"/>
                  </a:schemeClr>
                </a:solidFill>
                <a:latin typeface="Book Antiqua" panose="02040602050305030304" pitchFamily="18" charset="0"/>
              </a:rPr>
              <a:t>Visualizing Discrete Variables vs Sale Price</a:t>
            </a:r>
            <a:br>
              <a:rPr lang="en-IN" sz="4000" dirty="0">
                <a:latin typeface="Georgia" panose="02040502050405020303" pitchFamily="18" charset="0"/>
              </a:rPr>
            </a:br>
            <a:endParaRPr lang="en-IN" sz="4000" dirty="0">
              <a:solidFill>
                <a:schemeClr val="accent6">
                  <a:lumMod val="60000"/>
                  <a:lumOff val="40000"/>
                </a:schemeClr>
              </a:solidFill>
              <a:latin typeface="Book Antiqua" panose="02040602050305030304" pitchFamily="18" charset="0"/>
            </a:endParaRPr>
          </a:p>
        </p:txBody>
      </p:sp>
      <p:pic>
        <p:nvPicPr>
          <p:cNvPr id="4" name="Picture 3">
            <a:extLst>
              <a:ext uri="{FF2B5EF4-FFF2-40B4-BE49-F238E27FC236}">
                <a16:creationId xmlns:a16="http://schemas.microsoft.com/office/drawing/2014/main" id="{5A513594-7173-64F1-5659-26F3EA05140E}"/>
              </a:ext>
            </a:extLst>
          </p:cNvPr>
          <p:cNvPicPr>
            <a:picLocks noChangeAspect="1"/>
          </p:cNvPicPr>
          <p:nvPr/>
        </p:nvPicPr>
        <p:blipFill>
          <a:blip r:embed="rId2"/>
          <a:stretch>
            <a:fillRect/>
          </a:stretch>
        </p:blipFill>
        <p:spPr>
          <a:xfrm>
            <a:off x="619759" y="1850280"/>
            <a:ext cx="5017611" cy="4062840"/>
          </a:xfrm>
          <a:prstGeom prst="rect">
            <a:avLst/>
          </a:prstGeom>
        </p:spPr>
      </p:pic>
      <p:pic>
        <p:nvPicPr>
          <p:cNvPr id="6" name="Picture 5">
            <a:extLst>
              <a:ext uri="{FF2B5EF4-FFF2-40B4-BE49-F238E27FC236}">
                <a16:creationId xmlns:a16="http://schemas.microsoft.com/office/drawing/2014/main" id="{D1B4B9D9-9AA2-0967-7D6D-B3126A417B8C}"/>
              </a:ext>
            </a:extLst>
          </p:cNvPr>
          <p:cNvPicPr>
            <a:picLocks noChangeAspect="1"/>
          </p:cNvPicPr>
          <p:nvPr/>
        </p:nvPicPr>
        <p:blipFill>
          <a:blip r:embed="rId3"/>
          <a:stretch>
            <a:fillRect/>
          </a:stretch>
        </p:blipFill>
        <p:spPr>
          <a:xfrm>
            <a:off x="6096000" y="2363488"/>
            <a:ext cx="5386229" cy="4216617"/>
          </a:xfrm>
          <a:prstGeom prst="rect">
            <a:avLst/>
          </a:prstGeom>
        </p:spPr>
      </p:pic>
    </p:spTree>
    <p:extLst>
      <p:ext uri="{BB962C8B-B14F-4D97-AF65-F5344CB8AC3E}">
        <p14:creationId xmlns:p14="http://schemas.microsoft.com/office/powerpoint/2010/main" val="3126844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F993-D51D-4B75-A7EB-1BD126BB41A4}"/>
              </a:ext>
            </a:extLst>
          </p:cNvPr>
          <p:cNvSpPr>
            <a:spLocks noGrp="1"/>
          </p:cNvSpPr>
          <p:nvPr>
            <p:ph type="title"/>
          </p:nvPr>
        </p:nvSpPr>
        <p:spPr>
          <a:xfrm>
            <a:off x="674703" y="452718"/>
            <a:ext cx="9376131" cy="1091997"/>
          </a:xfrm>
        </p:spPr>
        <p:txBody>
          <a:bodyPr/>
          <a:lstStyle/>
          <a:p>
            <a:r>
              <a:rPr lang="en-IN" dirty="0">
                <a:solidFill>
                  <a:schemeClr val="accent6">
                    <a:lumMod val="60000"/>
                    <a:lumOff val="40000"/>
                  </a:schemeClr>
                </a:solidFill>
                <a:latin typeface="Book Antiqua" panose="02040602050305030304" pitchFamily="18" charset="0"/>
              </a:rPr>
              <a:t>Analysis</a:t>
            </a:r>
          </a:p>
        </p:txBody>
      </p:sp>
      <p:sp>
        <p:nvSpPr>
          <p:cNvPr id="3" name="Content Placeholder 2">
            <a:extLst>
              <a:ext uri="{FF2B5EF4-FFF2-40B4-BE49-F238E27FC236}">
                <a16:creationId xmlns:a16="http://schemas.microsoft.com/office/drawing/2014/main" id="{EEA2745A-2CE9-4F4D-98A2-2FB2E1CF211E}"/>
              </a:ext>
            </a:extLst>
          </p:cNvPr>
          <p:cNvSpPr>
            <a:spLocks noGrp="1"/>
          </p:cNvSpPr>
          <p:nvPr>
            <p:ph idx="1"/>
          </p:nvPr>
        </p:nvSpPr>
        <p:spPr>
          <a:xfrm>
            <a:off x="673724" y="1544716"/>
            <a:ext cx="9376130" cy="4703684"/>
          </a:xfrm>
        </p:spPr>
        <p:txBody>
          <a:bodyPr/>
          <a:lstStyle/>
          <a:p>
            <a:pPr>
              <a:lnSpc>
                <a:spcPct val="107000"/>
              </a:lnSpc>
              <a:buFont typeface="Wingdings" panose="05000000000000000000" pitchFamily="2" charset="2"/>
              <a:buChar char=""/>
            </a:pPr>
            <a:r>
              <a:rPr lang="en-IN" dirty="0"/>
              <a:t> </a:t>
            </a:r>
            <a:r>
              <a:rPr lang="en-IN" dirty="0">
                <a:effectLst/>
                <a:ea typeface="CIDFont+F5"/>
                <a:cs typeface="Calibri" panose="020F0502020204030204" pitchFamily="34" charset="0"/>
              </a:rPr>
              <a:t>Identified outliers using box plots in both datasets. I tried to remove them using both </a:t>
            </a:r>
            <a:r>
              <a:rPr lang="en-IN" dirty="0" err="1">
                <a:effectLst/>
                <a:ea typeface="CIDFont+F5"/>
                <a:cs typeface="Calibri" panose="020F0502020204030204" pitchFamily="34" charset="0"/>
              </a:rPr>
              <a:t>Zscore</a:t>
            </a:r>
            <a:r>
              <a:rPr lang="en-IN" dirty="0">
                <a:effectLst/>
                <a:ea typeface="CIDFont+F5"/>
                <a:cs typeface="Calibri" panose="020F0502020204030204" pitchFamily="34" charset="0"/>
              </a:rPr>
              <a:t> and IQR method and got huge data loss of around 24% and 48% respectively, so removed outliers using percentile method by setting data loss to 2%. </a:t>
            </a:r>
            <a:endParaRPr lang="en-IN" dirty="0">
              <a:effectLst/>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dirty="0">
                <a:effectLst/>
                <a:ea typeface="CIDFont+F5"/>
                <a:cs typeface="Calibri" panose="020F0502020204030204" pitchFamily="34" charset="0"/>
              </a:rPr>
              <a:t>Checked for skewness and removed skewness in numerical columns using power transformation method (yeo-</a:t>
            </a:r>
            <a:r>
              <a:rPr lang="en-IN" dirty="0" err="1">
                <a:effectLst/>
                <a:ea typeface="CIDFont+F5"/>
                <a:cs typeface="Calibri" panose="020F0502020204030204" pitchFamily="34" charset="0"/>
              </a:rPr>
              <a:t>johnson</a:t>
            </a:r>
            <a:r>
              <a:rPr lang="en-IN" dirty="0">
                <a:effectLst/>
                <a:ea typeface="CIDFont+F5"/>
                <a:cs typeface="Calibri" panose="020F0502020204030204" pitchFamily="34" charset="0"/>
              </a:rPr>
              <a:t>). Also dropped </a:t>
            </a:r>
            <a:r>
              <a:rPr lang="en-IN" dirty="0" err="1">
                <a:effectLst/>
                <a:ea typeface="CIDFont+F5"/>
                <a:cs typeface="Calibri" panose="020F0502020204030204" pitchFamily="34" charset="0"/>
              </a:rPr>
              <a:t>KitchenAbvGr</a:t>
            </a:r>
            <a:r>
              <a:rPr lang="en-IN" dirty="0">
                <a:effectLst/>
                <a:ea typeface="CIDFont+F5"/>
                <a:cs typeface="Calibri" panose="020F0502020204030204" pitchFamily="34" charset="0"/>
              </a:rPr>
              <a:t> columns as it contains zero values throughout the data after using power transformation. </a:t>
            </a:r>
            <a:endParaRPr lang="en-IN" dirty="0">
              <a:effectLst/>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dirty="0">
                <a:effectLst/>
                <a:ea typeface="CIDFont+F5"/>
                <a:cs typeface="Calibri" panose="020F0502020204030204" pitchFamily="34" charset="0"/>
              </a:rPr>
              <a:t>Encoded both train and test data frames using Ordinal Encoder. Also replaced some categorical columns having ratings by numbers based on specific condition. </a:t>
            </a:r>
            <a:endParaRPr lang="en-IN" dirty="0">
              <a:effectLst/>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IN" dirty="0"/>
          </a:p>
        </p:txBody>
      </p:sp>
    </p:spTree>
    <p:extLst>
      <p:ext uri="{BB962C8B-B14F-4D97-AF65-F5344CB8AC3E}">
        <p14:creationId xmlns:p14="http://schemas.microsoft.com/office/powerpoint/2010/main" val="241943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3091954-AAB6-D07B-EF5F-E4E6F51770ED}"/>
              </a:ext>
            </a:extLst>
          </p:cNvPr>
          <p:cNvPicPr>
            <a:picLocks noChangeAspect="1"/>
          </p:cNvPicPr>
          <p:nvPr/>
        </p:nvPicPr>
        <p:blipFill>
          <a:blip r:embed="rId2"/>
          <a:stretch>
            <a:fillRect/>
          </a:stretch>
        </p:blipFill>
        <p:spPr>
          <a:xfrm>
            <a:off x="880580" y="1087669"/>
            <a:ext cx="10173500" cy="4309552"/>
          </a:xfrm>
          <a:prstGeom prst="rect">
            <a:avLst/>
          </a:prstGeom>
        </p:spPr>
      </p:pic>
    </p:spTree>
    <p:extLst>
      <p:ext uri="{BB962C8B-B14F-4D97-AF65-F5344CB8AC3E}">
        <p14:creationId xmlns:p14="http://schemas.microsoft.com/office/powerpoint/2010/main" val="3872079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F993-D51D-4B75-A7EB-1BD126BB41A4}"/>
              </a:ext>
            </a:extLst>
          </p:cNvPr>
          <p:cNvSpPr>
            <a:spLocks noGrp="1"/>
          </p:cNvSpPr>
          <p:nvPr>
            <p:ph type="title"/>
          </p:nvPr>
        </p:nvSpPr>
        <p:spPr>
          <a:xfrm>
            <a:off x="674703" y="452718"/>
            <a:ext cx="9376131" cy="1091997"/>
          </a:xfrm>
        </p:spPr>
        <p:txBody>
          <a:bodyPr/>
          <a:lstStyle/>
          <a:p>
            <a:r>
              <a:rPr lang="en-IN" dirty="0">
                <a:solidFill>
                  <a:schemeClr val="accent6">
                    <a:lumMod val="60000"/>
                    <a:lumOff val="40000"/>
                  </a:schemeClr>
                </a:solidFill>
                <a:latin typeface="Book Antiqua" panose="02040602050305030304" pitchFamily="18" charset="0"/>
              </a:rPr>
              <a:t>Analysis</a:t>
            </a:r>
          </a:p>
        </p:txBody>
      </p:sp>
      <p:sp>
        <p:nvSpPr>
          <p:cNvPr id="3" name="Content Placeholder 2">
            <a:extLst>
              <a:ext uri="{FF2B5EF4-FFF2-40B4-BE49-F238E27FC236}">
                <a16:creationId xmlns:a16="http://schemas.microsoft.com/office/drawing/2014/main" id="{EEA2745A-2CE9-4F4D-98A2-2FB2E1CF211E}"/>
              </a:ext>
            </a:extLst>
          </p:cNvPr>
          <p:cNvSpPr>
            <a:spLocks noGrp="1"/>
          </p:cNvSpPr>
          <p:nvPr>
            <p:ph idx="1"/>
          </p:nvPr>
        </p:nvSpPr>
        <p:spPr>
          <a:xfrm>
            <a:off x="673724" y="1544716"/>
            <a:ext cx="9376130" cy="4703684"/>
          </a:xfrm>
        </p:spPr>
        <p:txBody>
          <a:bodyPr/>
          <a:lstStyle/>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lvl="0" indent="-285750" algn="just">
              <a:lnSpc>
                <a:spcPct val="107000"/>
              </a:lnSpc>
              <a:buFont typeface="Wingdings" panose="05000000000000000000" pitchFamily="2" charset="2"/>
              <a:buChar char="v"/>
            </a:pPr>
            <a:r>
              <a:rPr lang="en-IN" dirty="0">
                <a:latin typeface="Georgia" panose="02040502050405020303" pitchFamily="18" charset="0"/>
              </a:rPr>
              <a:t>While checking the correlation I came across multicollinearity problem, I checked VIF values and removed </a:t>
            </a:r>
            <a:r>
              <a:rPr lang="en-IN" dirty="0" err="1">
                <a:latin typeface="Georgia" panose="02040502050405020303" pitchFamily="18" charset="0"/>
              </a:rPr>
              <a:t>GrLivArea</a:t>
            </a:r>
            <a:r>
              <a:rPr lang="en-IN" dirty="0">
                <a:latin typeface="Georgia" panose="02040502050405020303" pitchFamily="18" charset="0"/>
              </a:rPr>
              <a:t> to overcome with the multicollinearity issue.</a:t>
            </a:r>
          </a:p>
        </p:txBody>
      </p:sp>
    </p:spTree>
    <p:extLst>
      <p:ext uri="{BB962C8B-B14F-4D97-AF65-F5344CB8AC3E}">
        <p14:creationId xmlns:p14="http://schemas.microsoft.com/office/powerpoint/2010/main" val="422471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9FFE-39C3-4D1B-A936-000EFDE3F473}"/>
              </a:ext>
            </a:extLst>
          </p:cNvPr>
          <p:cNvSpPr>
            <a:spLocks noGrp="1"/>
          </p:cNvSpPr>
          <p:nvPr>
            <p:ph type="title"/>
          </p:nvPr>
        </p:nvSpPr>
        <p:spPr>
          <a:xfrm>
            <a:off x="577049" y="452718"/>
            <a:ext cx="9473785" cy="683624"/>
          </a:xfrm>
        </p:spPr>
        <p:txBody>
          <a:bodyPr/>
          <a:lstStyle/>
          <a:p>
            <a:r>
              <a:rPr lang="en-IN" b="1" dirty="0">
                <a:solidFill>
                  <a:schemeClr val="accent6">
                    <a:lumMod val="60000"/>
                    <a:lumOff val="40000"/>
                  </a:schemeClr>
                </a:solidFill>
                <a:latin typeface="Book Antiqua" panose="02040602050305030304" pitchFamily="18" charset="0"/>
              </a:rPr>
              <a:t>Index</a:t>
            </a:r>
          </a:p>
        </p:txBody>
      </p:sp>
      <p:sp>
        <p:nvSpPr>
          <p:cNvPr id="3" name="Content Placeholder 2">
            <a:extLst>
              <a:ext uri="{FF2B5EF4-FFF2-40B4-BE49-F238E27FC236}">
                <a16:creationId xmlns:a16="http://schemas.microsoft.com/office/drawing/2014/main" id="{45DBA4A4-E95D-486E-8DE9-2E536F27EC6F}"/>
              </a:ext>
            </a:extLst>
          </p:cNvPr>
          <p:cNvSpPr>
            <a:spLocks noGrp="1"/>
          </p:cNvSpPr>
          <p:nvPr>
            <p:ph idx="1"/>
          </p:nvPr>
        </p:nvSpPr>
        <p:spPr>
          <a:xfrm>
            <a:off x="576068" y="1455938"/>
            <a:ext cx="9473785" cy="4792461"/>
          </a:xfrm>
        </p:spPr>
        <p:txBody>
          <a:bodyPr>
            <a:normAutofit fontScale="92500" lnSpcReduction="1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Introduction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p:txBody>
      </p:sp>
    </p:spTree>
    <p:extLst>
      <p:ext uri="{BB962C8B-B14F-4D97-AF65-F5344CB8AC3E}">
        <p14:creationId xmlns:p14="http://schemas.microsoft.com/office/powerpoint/2010/main" val="38627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barn(inVertical)">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barn(inVertical)">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8EF7-91AC-426D-AE49-778905A8A23D}"/>
              </a:ext>
            </a:extLst>
          </p:cNvPr>
          <p:cNvSpPr>
            <a:spLocks noGrp="1"/>
          </p:cNvSpPr>
          <p:nvPr>
            <p:ph type="title"/>
          </p:nvPr>
        </p:nvSpPr>
        <p:spPr>
          <a:xfrm>
            <a:off x="523783" y="452718"/>
            <a:ext cx="9527051" cy="967709"/>
          </a:xfrm>
        </p:spPr>
        <p:txBody>
          <a:bodyPr/>
          <a:lstStyle/>
          <a:p>
            <a:r>
              <a:rPr lang="en-IN" sz="4000" dirty="0">
                <a:solidFill>
                  <a:schemeClr val="accent6">
                    <a:lumMod val="60000"/>
                    <a:lumOff val="40000"/>
                  </a:schemeClr>
                </a:solidFill>
              </a:rPr>
              <a:t>Model Building</a:t>
            </a:r>
          </a:p>
        </p:txBody>
      </p:sp>
      <p:sp>
        <p:nvSpPr>
          <p:cNvPr id="3" name="Content Placeholder 2">
            <a:extLst>
              <a:ext uri="{FF2B5EF4-FFF2-40B4-BE49-F238E27FC236}">
                <a16:creationId xmlns:a16="http://schemas.microsoft.com/office/drawing/2014/main" id="{0A3621B8-9098-4B4B-B43D-F8FAA31C9BC1}"/>
              </a:ext>
            </a:extLst>
          </p:cNvPr>
          <p:cNvSpPr>
            <a:spLocks noGrp="1"/>
          </p:cNvSpPr>
          <p:nvPr>
            <p:ph idx="1"/>
          </p:nvPr>
        </p:nvSpPr>
        <p:spPr>
          <a:xfrm>
            <a:off x="522804" y="1420428"/>
            <a:ext cx="9527050" cy="4827972"/>
          </a:xfrm>
        </p:spPr>
        <p:txBody>
          <a:bodyPr/>
          <a:lstStyle/>
          <a:p>
            <a:pPr marL="0" indent="0">
              <a:buNone/>
            </a:pPr>
            <a:r>
              <a:rPr lang="en-IN" sz="20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SalePrice</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my target and it was a continuous column so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perticular</a:t>
            </a:r>
            <a:r>
              <a:rPr lang="en-IN" sz="2000" dirty="0">
                <a:effectLst/>
                <a:latin typeface="Century" panose="02040604050505020304" pitchFamily="18" charset="0"/>
                <a:ea typeface="Calibri" panose="020F0502020204030204" pitchFamily="34" charset="0"/>
                <a:cs typeface="Times New Roman" panose="02020603050405020304" pitchFamily="18" charset="0"/>
              </a:rPr>
              <a:t> problem was regression problem. And I have used all regression algorithms to build my model. By looking into the difference of r2 score and cross validation score I found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a:t>
            </a:r>
          </a:p>
          <a:p>
            <a:pPr marL="0" indent="0">
              <a:buNone/>
            </a:pPr>
            <a:endParaRPr lang="en-IN" dirty="0"/>
          </a:p>
        </p:txBody>
      </p:sp>
      <p:sp>
        <p:nvSpPr>
          <p:cNvPr id="4" name="AutoShape 2">
            <a:extLst>
              <a:ext uri="{FF2B5EF4-FFF2-40B4-BE49-F238E27FC236}">
                <a16:creationId xmlns:a16="http://schemas.microsoft.com/office/drawing/2014/main" id="{50D5307F-F8E8-49BE-8921-85E1CB24939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3C3C7B85-FB3B-4B43-9B3F-A5EE8D3BB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02" y="3354031"/>
            <a:ext cx="4726241" cy="3429000"/>
          </a:xfrm>
          <a:prstGeom prst="rect">
            <a:avLst/>
          </a:prstGeom>
        </p:spPr>
      </p:pic>
    </p:spTree>
    <p:extLst>
      <p:ext uri="{BB962C8B-B14F-4D97-AF65-F5344CB8AC3E}">
        <p14:creationId xmlns:p14="http://schemas.microsoft.com/office/powerpoint/2010/main" val="20707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03B563-C21B-4757-9BCC-56D7F58FB715}"/>
              </a:ext>
            </a:extLst>
          </p:cNvPr>
          <p:cNvSpPr>
            <a:spLocks noGrp="1"/>
          </p:cNvSpPr>
          <p:nvPr>
            <p:ph idx="1"/>
          </p:nvPr>
        </p:nvSpPr>
        <p:spPr>
          <a:xfrm>
            <a:off x="781236" y="1313896"/>
            <a:ext cx="9268618" cy="4934504"/>
          </a:xfrm>
        </p:spPr>
        <p:txBody>
          <a:bodyPr>
            <a:normAutofit lnSpcReduction="10000"/>
          </a:bodyPr>
          <a:lstStyle/>
          <a:p>
            <a:pPr marL="0" indent="0">
              <a:lnSpc>
                <a:spcPct val="107000"/>
              </a:lnSpc>
              <a:spcAft>
                <a:spcPts val="800"/>
              </a:spcAft>
              <a:buNone/>
            </a:pPr>
            <a:r>
              <a:rPr lang="en-IN" sz="2000" dirty="0">
                <a:effectLst/>
                <a:latin typeface="Century" panose="02040604050505020304" pitchFamily="18" charset="0"/>
                <a:ea typeface="Calibri" panose="020F0502020204030204" pitchFamily="34" charset="0"/>
                <a:cs typeface="Times New Roman" panose="02020603050405020304" pitchFamily="18" charset="0"/>
              </a:rPr>
              <a:t> Below are the list of regression algorithms I have used in my project.</a:t>
            </a:r>
          </a:p>
          <a:p>
            <a:pPr marL="0" indent="0">
              <a:lnSpc>
                <a:spcPct val="107000"/>
              </a:lnSpc>
              <a:spcAft>
                <a:spcPts val="800"/>
              </a:spcAft>
              <a:buNone/>
            </a:pP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F923E64-CF6E-B814-44F2-901E5E816E97}"/>
              </a:ext>
            </a:extLst>
          </p:cNvPr>
          <p:cNvSpPr txBox="1"/>
          <p:nvPr/>
        </p:nvSpPr>
        <p:spPr>
          <a:xfrm>
            <a:off x="781236" y="424934"/>
            <a:ext cx="6493324" cy="707886"/>
          </a:xfrm>
          <a:prstGeom prst="rect">
            <a:avLst/>
          </a:prstGeom>
          <a:noFill/>
        </p:spPr>
        <p:txBody>
          <a:bodyPr wrap="square">
            <a:spAutoFit/>
          </a:bodyPr>
          <a:lstStyle/>
          <a:p>
            <a:r>
              <a:rPr lang="en-IN" sz="4000" dirty="0">
                <a:solidFill>
                  <a:schemeClr val="accent6">
                    <a:lumMod val="60000"/>
                    <a:lumOff val="40000"/>
                  </a:schemeClr>
                </a:solidFill>
                <a:latin typeface="+mj-lt"/>
              </a:rPr>
              <a:t>Model Building</a:t>
            </a:r>
            <a:endParaRPr lang="en-IN" sz="4000" dirty="0">
              <a:latin typeface="+mj-lt"/>
            </a:endParaRPr>
          </a:p>
        </p:txBody>
      </p:sp>
    </p:spTree>
    <p:extLst>
      <p:ext uri="{BB962C8B-B14F-4D97-AF65-F5344CB8AC3E}">
        <p14:creationId xmlns:p14="http://schemas.microsoft.com/office/powerpoint/2010/main" val="124988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854-28F0-4CBE-8B9C-A747F6CDEA60}"/>
              </a:ext>
            </a:extLst>
          </p:cNvPr>
          <p:cNvSpPr>
            <a:spLocks noGrp="1"/>
          </p:cNvSpPr>
          <p:nvPr>
            <p:ph type="title"/>
          </p:nvPr>
        </p:nvSpPr>
        <p:spPr>
          <a:xfrm>
            <a:off x="646111" y="452718"/>
            <a:ext cx="8391357" cy="728012"/>
          </a:xfrm>
        </p:spPr>
        <p:txBody>
          <a:bodyPr/>
          <a:lstStyle/>
          <a:p>
            <a:r>
              <a:rPr lang="en-IN" dirty="0">
                <a:solidFill>
                  <a:schemeClr val="accent6">
                    <a:lumMod val="60000"/>
                    <a:lumOff val="40000"/>
                  </a:schemeClr>
                </a:solidFill>
                <a:latin typeface="Book Antiqua" panose="02040602050305030304" pitchFamily="18" charset="0"/>
              </a:rPr>
              <a:t>Best Random State</a:t>
            </a:r>
          </a:p>
        </p:txBody>
      </p:sp>
      <p:sp>
        <p:nvSpPr>
          <p:cNvPr id="4" name="Content Placeholder 3">
            <a:extLst>
              <a:ext uri="{FF2B5EF4-FFF2-40B4-BE49-F238E27FC236}">
                <a16:creationId xmlns:a16="http://schemas.microsoft.com/office/drawing/2014/main" id="{A9FFAF56-B232-F523-334E-0EC91AACC9C7}"/>
              </a:ext>
            </a:extLst>
          </p:cNvPr>
          <p:cNvSpPr>
            <a:spLocks noGrp="1"/>
          </p:cNvSpPr>
          <p:nvPr>
            <p:ph sz="half" idx="1"/>
          </p:nvPr>
        </p:nvSpPr>
        <p:spPr/>
        <p:txBody>
          <a:bodyPr/>
          <a:lstStyle/>
          <a:p>
            <a:endParaRPr lang="en-IN"/>
          </a:p>
        </p:txBody>
      </p:sp>
      <p:sp>
        <p:nvSpPr>
          <p:cNvPr id="7" name="Content Placeholder 6">
            <a:extLst>
              <a:ext uri="{FF2B5EF4-FFF2-40B4-BE49-F238E27FC236}">
                <a16:creationId xmlns:a16="http://schemas.microsoft.com/office/drawing/2014/main" id="{A2AFB02F-502E-D22C-B62E-8FAF980324EB}"/>
              </a:ext>
            </a:extLst>
          </p:cNvPr>
          <p:cNvSpPr>
            <a:spLocks noGrp="1"/>
          </p:cNvSpPr>
          <p:nvPr>
            <p:ph sz="half" idx="2"/>
          </p:nvPr>
        </p:nvSpPr>
        <p:spPr/>
        <p:txBody>
          <a:bodyPr/>
          <a:lstStyle/>
          <a:p>
            <a:endParaRPr lang="en-IN"/>
          </a:p>
        </p:txBody>
      </p:sp>
      <p:pic>
        <p:nvPicPr>
          <p:cNvPr id="10" name="Picture 9">
            <a:extLst>
              <a:ext uri="{FF2B5EF4-FFF2-40B4-BE49-F238E27FC236}">
                <a16:creationId xmlns:a16="http://schemas.microsoft.com/office/drawing/2014/main" id="{7AB4836D-1780-0CA6-F2F6-F851FA02B8C1}"/>
              </a:ext>
            </a:extLst>
          </p:cNvPr>
          <p:cNvPicPr>
            <a:picLocks noChangeAspect="1"/>
          </p:cNvPicPr>
          <p:nvPr/>
        </p:nvPicPr>
        <p:blipFill>
          <a:blip r:embed="rId2"/>
          <a:stretch>
            <a:fillRect/>
          </a:stretch>
        </p:blipFill>
        <p:spPr>
          <a:xfrm>
            <a:off x="977096" y="1952548"/>
            <a:ext cx="9891769" cy="4452733"/>
          </a:xfrm>
          <a:prstGeom prst="rect">
            <a:avLst/>
          </a:prstGeom>
        </p:spPr>
      </p:pic>
    </p:spTree>
    <p:extLst>
      <p:ext uri="{BB962C8B-B14F-4D97-AF65-F5344CB8AC3E}">
        <p14:creationId xmlns:p14="http://schemas.microsoft.com/office/powerpoint/2010/main" val="235507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3FE81-E4BF-4B9A-B335-017FCCCA3432}"/>
              </a:ext>
            </a:extLst>
          </p:cNvPr>
          <p:cNvPicPr>
            <a:picLocks noChangeAspect="1"/>
          </p:cNvPicPr>
          <p:nvPr/>
        </p:nvPicPr>
        <p:blipFill>
          <a:blip r:embed="rId2"/>
          <a:stretch>
            <a:fillRect/>
          </a:stretch>
        </p:blipFill>
        <p:spPr>
          <a:xfrm>
            <a:off x="474856" y="529506"/>
            <a:ext cx="5024795" cy="5607133"/>
          </a:xfrm>
          <a:prstGeom prst="rect">
            <a:avLst/>
          </a:prstGeom>
        </p:spPr>
      </p:pic>
      <p:pic>
        <p:nvPicPr>
          <p:cNvPr id="11" name="Picture 10">
            <a:extLst>
              <a:ext uri="{FF2B5EF4-FFF2-40B4-BE49-F238E27FC236}">
                <a16:creationId xmlns:a16="http://schemas.microsoft.com/office/drawing/2014/main" id="{EAFBAE29-6D18-9272-9D52-AF984D537B5A}"/>
              </a:ext>
            </a:extLst>
          </p:cNvPr>
          <p:cNvPicPr>
            <a:picLocks noChangeAspect="1"/>
          </p:cNvPicPr>
          <p:nvPr/>
        </p:nvPicPr>
        <p:blipFill>
          <a:blip r:embed="rId3"/>
          <a:stretch>
            <a:fillRect/>
          </a:stretch>
        </p:blipFill>
        <p:spPr>
          <a:xfrm>
            <a:off x="5499651" y="529506"/>
            <a:ext cx="5016758" cy="5607133"/>
          </a:xfrm>
          <a:prstGeom prst="rect">
            <a:avLst/>
          </a:prstGeom>
        </p:spPr>
      </p:pic>
    </p:spTree>
    <p:extLst>
      <p:ext uri="{BB962C8B-B14F-4D97-AF65-F5344CB8AC3E}">
        <p14:creationId xmlns:p14="http://schemas.microsoft.com/office/powerpoint/2010/main" val="238439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3D6AB-E225-C52A-DF46-B72A2E6CCBC0}"/>
              </a:ext>
            </a:extLst>
          </p:cNvPr>
          <p:cNvPicPr>
            <a:picLocks noChangeAspect="1"/>
          </p:cNvPicPr>
          <p:nvPr/>
        </p:nvPicPr>
        <p:blipFill>
          <a:blip r:embed="rId2"/>
          <a:stretch>
            <a:fillRect/>
          </a:stretch>
        </p:blipFill>
        <p:spPr>
          <a:xfrm>
            <a:off x="627888" y="482514"/>
            <a:ext cx="4921503" cy="5501726"/>
          </a:xfrm>
          <a:prstGeom prst="rect">
            <a:avLst/>
          </a:prstGeom>
        </p:spPr>
      </p:pic>
      <p:pic>
        <p:nvPicPr>
          <p:cNvPr id="5" name="Picture 4">
            <a:extLst>
              <a:ext uri="{FF2B5EF4-FFF2-40B4-BE49-F238E27FC236}">
                <a16:creationId xmlns:a16="http://schemas.microsoft.com/office/drawing/2014/main" id="{DF6F744E-2CE9-4B91-61B3-AC64DA31C908}"/>
              </a:ext>
            </a:extLst>
          </p:cNvPr>
          <p:cNvPicPr>
            <a:picLocks noChangeAspect="1"/>
          </p:cNvPicPr>
          <p:nvPr/>
        </p:nvPicPr>
        <p:blipFill>
          <a:blip r:embed="rId3"/>
          <a:stretch>
            <a:fillRect/>
          </a:stretch>
        </p:blipFill>
        <p:spPr>
          <a:xfrm>
            <a:off x="5549391" y="482514"/>
            <a:ext cx="5073911" cy="5501726"/>
          </a:xfrm>
          <a:prstGeom prst="rect">
            <a:avLst/>
          </a:prstGeom>
        </p:spPr>
      </p:pic>
    </p:spTree>
    <p:extLst>
      <p:ext uri="{BB962C8B-B14F-4D97-AF65-F5344CB8AC3E}">
        <p14:creationId xmlns:p14="http://schemas.microsoft.com/office/powerpoint/2010/main" val="202067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E55A64-9FCC-9C5B-3F25-A4EA4DD62C13}"/>
              </a:ext>
            </a:extLst>
          </p:cNvPr>
          <p:cNvPicPr>
            <a:picLocks noChangeAspect="1"/>
          </p:cNvPicPr>
          <p:nvPr/>
        </p:nvPicPr>
        <p:blipFill>
          <a:blip r:embed="rId2"/>
          <a:stretch>
            <a:fillRect/>
          </a:stretch>
        </p:blipFill>
        <p:spPr>
          <a:xfrm>
            <a:off x="850139" y="612687"/>
            <a:ext cx="5164581" cy="5544273"/>
          </a:xfrm>
          <a:prstGeom prst="rect">
            <a:avLst/>
          </a:prstGeom>
        </p:spPr>
      </p:pic>
      <p:pic>
        <p:nvPicPr>
          <p:cNvPr id="7" name="Picture 6">
            <a:extLst>
              <a:ext uri="{FF2B5EF4-FFF2-40B4-BE49-F238E27FC236}">
                <a16:creationId xmlns:a16="http://schemas.microsoft.com/office/drawing/2014/main" id="{542CE4FA-F9D7-D067-82C7-2BF43074B191}"/>
              </a:ext>
            </a:extLst>
          </p:cNvPr>
          <p:cNvPicPr>
            <a:picLocks noChangeAspect="1"/>
          </p:cNvPicPr>
          <p:nvPr/>
        </p:nvPicPr>
        <p:blipFill>
          <a:blip r:embed="rId3"/>
          <a:stretch>
            <a:fillRect/>
          </a:stretch>
        </p:blipFill>
        <p:spPr>
          <a:xfrm>
            <a:off x="6014720" y="612687"/>
            <a:ext cx="4978656" cy="5544273"/>
          </a:xfrm>
          <a:prstGeom prst="rect">
            <a:avLst/>
          </a:prstGeom>
        </p:spPr>
      </p:pic>
    </p:spTree>
    <p:extLst>
      <p:ext uri="{BB962C8B-B14F-4D97-AF65-F5344CB8AC3E}">
        <p14:creationId xmlns:p14="http://schemas.microsoft.com/office/powerpoint/2010/main" val="39720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0730F-90BA-295E-F4FF-EB88581793B5}"/>
              </a:ext>
            </a:extLst>
          </p:cNvPr>
          <p:cNvPicPr>
            <a:picLocks noChangeAspect="1"/>
          </p:cNvPicPr>
          <p:nvPr/>
        </p:nvPicPr>
        <p:blipFill>
          <a:blip r:embed="rId2"/>
          <a:stretch>
            <a:fillRect/>
          </a:stretch>
        </p:blipFill>
        <p:spPr>
          <a:xfrm>
            <a:off x="703458" y="523793"/>
            <a:ext cx="4750044" cy="5653487"/>
          </a:xfrm>
          <a:prstGeom prst="rect">
            <a:avLst/>
          </a:prstGeom>
        </p:spPr>
      </p:pic>
      <p:pic>
        <p:nvPicPr>
          <p:cNvPr id="6" name="Picture 5">
            <a:extLst>
              <a:ext uri="{FF2B5EF4-FFF2-40B4-BE49-F238E27FC236}">
                <a16:creationId xmlns:a16="http://schemas.microsoft.com/office/drawing/2014/main" id="{C7A39710-9165-0EF4-B829-32830A85E3AC}"/>
              </a:ext>
            </a:extLst>
          </p:cNvPr>
          <p:cNvPicPr>
            <a:picLocks noChangeAspect="1"/>
          </p:cNvPicPr>
          <p:nvPr/>
        </p:nvPicPr>
        <p:blipFill>
          <a:blip r:embed="rId3"/>
          <a:stretch>
            <a:fillRect/>
          </a:stretch>
        </p:blipFill>
        <p:spPr>
          <a:xfrm>
            <a:off x="5453502" y="523793"/>
            <a:ext cx="4750044" cy="5653487"/>
          </a:xfrm>
          <a:prstGeom prst="rect">
            <a:avLst/>
          </a:prstGeom>
        </p:spPr>
      </p:pic>
    </p:spTree>
    <p:extLst>
      <p:ext uri="{BB962C8B-B14F-4D97-AF65-F5344CB8AC3E}">
        <p14:creationId xmlns:p14="http://schemas.microsoft.com/office/powerpoint/2010/main" val="143081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099C55-6A77-E1F3-C75E-FF8B94D36D3C}"/>
              </a:ext>
            </a:extLst>
          </p:cNvPr>
          <p:cNvPicPr>
            <a:picLocks noChangeAspect="1"/>
          </p:cNvPicPr>
          <p:nvPr/>
        </p:nvPicPr>
        <p:blipFill>
          <a:blip r:embed="rId2"/>
          <a:stretch>
            <a:fillRect/>
          </a:stretch>
        </p:blipFill>
        <p:spPr>
          <a:xfrm>
            <a:off x="592954" y="571412"/>
            <a:ext cx="7641362" cy="4874347"/>
          </a:xfrm>
          <a:prstGeom prst="rect">
            <a:avLst/>
          </a:prstGeom>
        </p:spPr>
      </p:pic>
      <p:sp>
        <p:nvSpPr>
          <p:cNvPr id="7" name="TextBox 6">
            <a:extLst>
              <a:ext uri="{FF2B5EF4-FFF2-40B4-BE49-F238E27FC236}">
                <a16:creationId xmlns:a16="http://schemas.microsoft.com/office/drawing/2014/main" id="{773EE8EA-2A9E-93C7-1978-AB88A9C3F6C7}"/>
              </a:ext>
            </a:extLst>
          </p:cNvPr>
          <p:cNvSpPr txBox="1"/>
          <p:nvPr/>
        </p:nvSpPr>
        <p:spPr>
          <a:xfrm>
            <a:off x="8524240" y="1412241"/>
            <a:ext cx="2590800" cy="3170099"/>
          </a:xfrm>
          <a:prstGeom prst="rect">
            <a:avLst/>
          </a:prstGeom>
          <a:noFill/>
        </p:spPr>
        <p:txBody>
          <a:bodyPr wrap="square">
            <a:spAutoFit/>
          </a:bodyPr>
          <a:lstStyle/>
          <a:p>
            <a:pPr>
              <a:spcBef>
                <a:spcPts val="300"/>
              </a:spcBef>
              <a:spcAft>
                <a:spcPts val="300"/>
              </a:spcAft>
            </a:pPr>
            <a:r>
              <a:rPr lang="en-US" sz="2000" b="0" i="0" dirty="0">
                <a:effectLst/>
              </a:rPr>
              <a:t>From all the algorithm used, looking at the difference of R2 score and the cross validation score we conclude that </a:t>
            </a:r>
            <a:r>
              <a:rPr lang="en-US" sz="2000" b="0" i="0" dirty="0" err="1">
                <a:effectLst/>
              </a:rPr>
              <a:t>ExtraTrees</a:t>
            </a:r>
            <a:r>
              <a:rPr lang="en-US" sz="2000" b="0" i="0" dirty="0">
                <a:effectLst/>
              </a:rPr>
              <a:t> Regressor is our best fitting model</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909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3904033" cy="155350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Extra Tree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6DB1E57-E999-77BD-C5DF-1B9DDAD3799E}"/>
              </a:ext>
            </a:extLst>
          </p:cNvPr>
          <p:cNvPicPr>
            <a:picLocks noChangeAspect="1"/>
          </p:cNvPicPr>
          <p:nvPr/>
        </p:nvPicPr>
        <p:blipFill>
          <a:blip r:embed="rId2"/>
          <a:stretch>
            <a:fillRect/>
          </a:stretch>
        </p:blipFill>
        <p:spPr>
          <a:xfrm>
            <a:off x="719847" y="1333271"/>
            <a:ext cx="5502687" cy="1886047"/>
          </a:xfrm>
          <a:prstGeom prst="rect">
            <a:avLst/>
          </a:prstGeom>
        </p:spPr>
      </p:pic>
      <p:pic>
        <p:nvPicPr>
          <p:cNvPr id="8" name="Picture 7">
            <a:extLst>
              <a:ext uri="{FF2B5EF4-FFF2-40B4-BE49-F238E27FC236}">
                <a16:creationId xmlns:a16="http://schemas.microsoft.com/office/drawing/2014/main" id="{8CB7371D-EFC5-A4BE-B058-1E84457D1D1D}"/>
              </a:ext>
            </a:extLst>
          </p:cNvPr>
          <p:cNvPicPr>
            <a:picLocks noChangeAspect="1"/>
          </p:cNvPicPr>
          <p:nvPr/>
        </p:nvPicPr>
        <p:blipFill>
          <a:blip r:embed="rId3"/>
          <a:stretch>
            <a:fillRect/>
          </a:stretch>
        </p:blipFill>
        <p:spPr>
          <a:xfrm>
            <a:off x="725393" y="3219318"/>
            <a:ext cx="5502687" cy="3054507"/>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21105D-ED43-4F9E-BF0E-F9CA97038F7D}"/>
              </a:ext>
            </a:extLst>
          </p:cNvPr>
          <p:cNvSpPr>
            <a:spLocks noGrp="1"/>
          </p:cNvSpPr>
          <p:nvPr>
            <p:ph type="title"/>
          </p:nvPr>
        </p:nvSpPr>
        <p:spPr>
          <a:xfrm>
            <a:off x="639193" y="452718"/>
            <a:ext cx="9411642" cy="1198529"/>
          </a:xfrm>
        </p:spPr>
        <p:txBody>
          <a:bodyPr/>
          <a:lstStyle/>
          <a:p>
            <a:r>
              <a:rPr lang="en-IN" sz="4000" dirty="0">
                <a:solidFill>
                  <a:schemeClr val="accent6">
                    <a:lumMod val="60000"/>
                    <a:lumOff val="40000"/>
                  </a:schemeClr>
                </a:solidFill>
                <a:latin typeface="Book Antiqua" panose="02040602050305030304" pitchFamily="18" charset="0"/>
              </a:rPr>
              <a:t>Saving the model and predictions using saved model</a:t>
            </a:r>
          </a:p>
        </p:txBody>
      </p:sp>
      <p:sp>
        <p:nvSpPr>
          <p:cNvPr id="6" name="Content Placeholder 5">
            <a:extLst>
              <a:ext uri="{FF2B5EF4-FFF2-40B4-BE49-F238E27FC236}">
                <a16:creationId xmlns:a16="http://schemas.microsoft.com/office/drawing/2014/main" id="{FEE59A3E-DCBF-495D-9A43-E2876752DB4E}"/>
              </a:ext>
            </a:extLst>
          </p:cNvPr>
          <p:cNvSpPr>
            <a:spLocks noGrp="1"/>
          </p:cNvSpPr>
          <p:nvPr>
            <p:ph idx="1"/>
          </p:nvPr>
        </p:nvSpPr>
        <p:spPr>
          <a:xfrm>
            <a:off x="638212" y="1855434"/>
            <a:ext cx="9411642" cy="4401844"/>
          </a:xfrm>
        </p:spPr>
        <p:txBody>
          <a:bodyPr/>
          <a:lstStyle/>
          <a:p>
            <a:pPr>
              <a:spcBef>
                <a:spcPts val="300"/>
              </a:spcBef>
              <a:spcAft>
                <a:spcPts val="300"/>
              </a:spcAft>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20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buNone/>
            </a:pPr>
            <a:endParaRPr lang="en-IN" dirty="0"/>
          </a:p>
        </p:txBody>
      </p:sp>
      <p:pic>
        <p:nvPicPr>
          <p:cNvPr id="3" name="Picture 2">
            <a:extLst>
              <a:ext uri="{FF2B5EF4-FFF2-40B4-BE49-F238E27FC236}">
                <a16:creationId xmlns:a16="http://schemas.microsoft.com/office/drawing/2014/main" id="{EB04D800-EC77-C98C-682B-A489FBB27E56}"/>
              </a:ext>
            </a:extLst>
          </p:cNvPr>
          <p:cNvPicPr>
            <a:picLocks noChangeAspect="1"/>
          </p:cNvPicPr>
          <p:nvPr/>
        </p:nvPicPr>
        <p:blipFill>
          <a:blip r:embed="rId2"/>
          <a:stretch>
            <a:fillRect/>
          </a:stretch>
        </p:blipFill>
        <p:spPr>
          <a:xfrm>
            <a:off x="981593" y="3258745"/>
            <a:ext cx="4559534" cy="2921150"/>
          </a:xfrm>
          <a:prstGeom prst="rect">
            <a:avLst/>
          </a:prstGeom>
        </p:spPr>
      </p:pic>
      <p:pic>
        <p:nvPicPr>
          <p:cNvPr id="7" name="Picture 6">
            <a:extLst>
              <a:ext uri="{FF2B5EF4-FFF2-40B4-BE49-F238E27FC236}">
                <a16:creationId xmlns:a16="http://schemas.microsoft.com/office/drawing/2014/main" id="{A2C40CED-7834-35CF-0A5C-39985A41A456}"/>
              </a:ext>
            </a:extLst>
          </p:cNvPr>
          <p:cNvPicPr>
            <a:picLocks noChangeAspect="1"/>
          </p:cNvPicPr>
          <p:nvPr/>
        </p:nvPicPr>
        <p:blipFill>
          <a:blip r:embed="rId3"/>
          <a:stretch>
            <a:fillRect/>
          </a:stretch>
        </p:blipFill>
        <p:spPr>
          <a:xfrm>
            <a:off x="5702162" y="3258744"/>
            <a:ext cx="5359675" cy="2921151"/>
          </a:xfrm>
          <a:prstGeom prst="rect">
            <a:avLst/>
          </a:prstGeom>
        </p:spPr>
      </p:pic>
    </p:spTree>
    <p:extLst>
      <p:ext uri="{BB962C8B-B14F-4D97-AF65-F5344CB8AC3E}">
        <p14:creationId xmlns:p14="http://schemas.microsoft.com/office/powerpoint/2010/main" val="1457160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B142-7EE8-4AFD-93FB-15E3F4F432F6}"/>
              </a:ext>
            </a:extLst>
          </p:cNvPr>
          <p:cNvSpPr>
            <a:spLocks noGrp="1"/>
          </p:cNvSpPr>
          <p:nvPr>
            <p:ph type="title"/>
          </p:nvPr>
        </p:nvSpPr>
        <p:spPr>
          <a:xfrm>
            <a:off x="594805" y="452718"/>
            <a:ext cx="9456030" cy="728012"/>
          </a:xfrm>
        </p:spPr>
        <p:txBody>
          <a:bodyPr/>
          <a:lstStyle/>
          <a:p>
            <a:r>
              <a:rPr lang="en-IN" dirty="0">
                <a:solidFill>
                  <a:schemeClr val="accent6">
                    <a:lumMod val="60000"/>
                    <a:lumOff val="40000"/>
                  </a:schemeClr>
                </a:solidFill>
                <a:latin typeface="Book Antiqua" panose="02040602050305030304" pitchFamily="18" charset="0"/>
              </a:rPr>
              <a:t>Introduction</a:t>
            </a:r>
          </a:p>
        </p:txBody>
      </p:sp>
      <p:sp>
        <p:nvSpPr>
          <p:cNvPr id="3" name="Content Placeholder 2">
            <a:extLst>
              <a:ext uri="{FF2B5EF4-FFF2-40B4-BE49-F238E27FC236}">
                <a16:creationId xmlns:a16="http://schemas.microsoft.com/office/drawing/2014/main" id="{2755D065-0AB3-4C13-BCAE-FDB60767BBA6}"/>
              </a:ext>
            </a:extLst>
          </p:cNvPr>
          <p:cNvSpPr>
            <a:spLocks noGrp="1"/>
          </p:cNvSpPr>
          <p:nvPr>
            <p:ph idx="1"/>
          </p:nvPr>
        </p:nvSpPr>
        <p:spPr>
          <a:xfrm>
            <a:off x="606165" y="1484748"/>
            <a:ext cx="8901820" cy="4037163"/>
          </a:xfrm>
        </p:spPr>
        <p:txBody>
          <a:bodyPr>
            <a:normAutofit fontScale="92500" lnSpcReduction="20000"/>
          </a:bodyPr>
          <a:lstStyle/>
          <a:p>
            <a:pPr algn="just">
              <a:lnSpc>
                <a:spcPct val="107000"/>
              </a:lnSpc>
              <a:spcAft>
                <a:spcPts val="800"/>
              </a:spcAft>
              <a:buFont typeface="Wingdings" panose="05000000000000000000" pitchFamily="2" charset="2"/>
              <a:buChar char="ü"/>
            </a:pPr>
            <a:r>
              <a:rPr lang="en-IN" sz="2400" spc="30" dirty="0">
                <a:latin typeface="Georgia" panose="02040502050405020303" pitchFamily="18" charset="0"/>
                <a:ea typeface="Microsoft Sans Serif" panose="020B0604020202020204" pitchFamily="34" charset="0"/>
                <a:cs typeface="Microsoft Sans Serif" panose="020B060402020202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algn="just">
              <a:lnSpc>
                <a:spcPct val="107000"/>
              </a:lnSpc>
              <a:spcAft>
                <a:spcPts val="800"/>
              </a:spcAft>
            </a:pPr>
            <a:endParaRPr lang="en-IN" sz="2400" spc="30" dirty="0">
              <a:latin typeface="Georgia" panose="02040502050405020303" pitchFamily="18" charset="0"/>
              <a:ea typeface="Microsoft Sans Serif" panose="020B0604020202020204" pitchFamily="34" charset="0"/>
              <a:cs typeface="Microsoft Sans Serif" panose="020B0604020202020204" pitchFamily="34" charset="0"/>
            </a:endParaRPr>
          </a:p>
          <a:p>
            <a:pPr algn="just">
              <a:lnSpc>
                <a:spcPct val="107000"/>
              </a:lnSpc>
              <a:spcAft>
                <a:spcPts val="800"/>
              </a:spcAft>
              <a:buFont typeface="Wingdings" panose="05000000000000000000" pitchFamily="2" charset="2"/>
              <a:buChar char="ü"/>
            </a:pPr>
            <a:r>
              <a:rPr lang="en-IN" sz="2400" spc="30" dirty="0">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sz="2400" dirty="0">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p:txBody>
      </p:sp>
    </p:spTree>
    <p:extLst>
      <p:ext uri="{BB962C8B-B14F-4D97-AF65-F5344CB8AC3E}">
        <p14:creationId xmlns:p14="http://schemas.microsoft.com/office/powerpoint/2010/main" val="25834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R2 score was </a:t>
            </a:r>
            <a:r>
              <a:rPr lang="en-IN" dirty="0">
                <a:latin typeface="Georgia" panose="02040502050405020303" pitchFamily="18" charset="0"/>
                <a:ea typeface="Calibri" panose="020F0502020204030204" pitchFamily="34" charset="0"/>
                <a:cs typeface="Times New Roman" panose="02020603050405020304" pitchFamily="18" charset="0"/>
              </a:rPr>
              <a:t>89</a:t>
            </a:r>
            <a:r>
              <a:rPr lang="en-IN" sz="1800" dirty="0">
                <a:effectLst/>
                <a:latin typeface="Georgia" panose="02040502050405020303" pitchFamily="18" charset="0"/>
                <a:ea typeface="Calibri" panose="020F0502020204030204" pitchFamily="34" charset="0"/>
                <a:cs typeface="Times New Roman" panose="02020603050405020304" pitchFamily="18" charset="0"/>
              </a:rPr>
              <a:t>%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dirty="0">
                <a:latin typeface="Georgia" panose="02040502050405020303" pitchFamily="18" charset="0"/>
                <a:cs typeface="Times New Roman" panose="02020603050405020304" pitchFamily="18"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812416-B0A2-C682-59BC-44499A70ED18}"/>
              </a:ext>
            </a:extLst>
          </p:cNvPr>
          <p:cNvPicPr>
            <a:picLocks noGrp="1" noChangeAspect="1"/>
          </p:cNvPicPr>
          <p:nvPr>
            <p:ph idx="1"/>
          </p:nvPr>
        </p:nvPicPr>
        <p:blipFill>
          <a:blip r:embed="rId2"/>
          <a:stretch>
            <a:fillRect/>
          </a:stretch>
        </p:blipFill>
        <p:spPr>
          <a:xfrm>
            <a:off x="1392160" y="1981200"/>
            <a:ext cx="9407680" cy="3474720"/>
          </a:xfrm>
          <a:prstGeom prst="rect">
            <a:avLst/>
          </a:prstGeom>
        </p:spPr>
      </p:pic>
    </p:spTree>
    <p:extLst>
      <p:ext uri="{BB962C8B-B14F-4D97-AF65-F5344CB8AC3E}">
        <p14:creationId xmlns:p14="http://schemas.microsoft.com/office/powerpoint/2010/main" val="406614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CA75-F758-484C-848E-2319E884CB9E}"/>
              </a:ext>
            </a:extLst>
          </p:cNvPr>
          <p:cNvSpPr>
            <a:spLocks noGrp="1"/>
          </p:cNvSpPr>
          <p:nvPr>
            <p:ph type="title"/>
          </p:nvPr>
        </p:nvSpPr>
        <p:spPr>
          <a:xfrm>
            <a:off x="550417" y="452718"/>
            <a:ext cx="9500418" cy="825666"/>
          </a:xfrm>
        </p:spPr>
        <p:txBody>
          <a:bodyPr/>
          <a:lstStyle/>
          <a:p>
            <a:r>
              <a:rPr lang="en-IN" dirty="0">
                <a:solidFill>
                  <a:schemeClr val="accent6">
                    <a:lumMod val="60000"/>
                    <a:lumOff val="40000"/>
                  </a:schemeClr>
                </a:solidFill>
                <a:latin typeface="Book Antiqua" panose="02040602050305030304" pitchFamily="18" charset="0"/>
              </a:rPr>
              <a:t>Problem Statement:</a:t>
            </a:r>
          </a:p>
        </p:txBody>
      </p:sp>
      <p:sp>
        <p:nvSpPr>
          <p:cNvPr id="3" name="Content Placeholder 2">
            <a:extLst>
              <a:ext uri="{FF2B5EF4-FFF2-40B4-BE49-F238E27FC236}">
                <a16:creationId xmlns:a16="http://schemas.microsoft.com/office/drawing/2014/main" id="{65462165-574C-46CB-8E92-C4230B3D39A2}"/>
              </a:ext>
            </a:extLst>
          </p:cNvPr>
          <p:cNvSpPr>
            <a:spLocks noGrp="1"/>
          </p:cNvSpPr>
          <p:nvPr>
            <p:ph idx="1"/>
          </p:nvPr>
        </p:nvSpPr>
        <p:spPr>
          <a:xfrm>
            <a:off x="452762" y="1624614"/>
            <a:ext cx="9597092" cy="4623785"/>
          </a:xfrm>
        </p:spPr>
        <p:txBody>
          <a:bodyPr/>
          <a:lstStyle/>
          <a:p>
            <a:pPr marL="0" indent="0">
              <a:buNone/>
            </a:pP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66219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FB7B-B139-488D-B7B0-CF05F4A9CF11}"/>
              </a:ext>
            </a:extLst>
          </p:cNvPr>
          <p:cNvSpPr>
            <a:spLocks noGrp="1"/>
          </p:cNvSpPr>
          <p:nvPr>
            <p:ph type="title"/>
          </p:nvPr>
        </p:nvSpPr>
        <p:spPr>
          <a:xfrm>
            <a:off x="781235" y="452718"/>
            <a:ext cx="9269599" cy="825666"/>
          </a:xfrm>
        </p:spPr>
        <p:txBody>
          <a:bodyPr/>
          <a:lstStyle/>
          <a:p>
            <a:r>
              <a:rPr lang="en-IN" dirty="0">
                <a:solidFill>
                  <a:schemeClr val="accent6">
                    <a:lumMod val="60000"/>
                    <a:lumOff val="40000"/>
                  </a:schemeClr>
                </a:solidFill>
                <a:latin typeface="Book Antiqua" panose="02040602050305030304" pitchFamily="18" charset="0"/>
              </a:rPr>
              <a:t>Problem Understanding</a:t>
            </a:r>
          </a:p>
        </p:txBody>
      </p:sp>
      <p:sp>
        <p:nvSpPr>
          <p:cNvPr id="3" name="Content Placeholder 2">
            <a:extLst>
              <a:ext uri="{FF2B5EF4-FFF2-40B4-BE49-F238E27FC236}">
                <a16:creationId xmlns:a16="http://schemas.microsoft.com/office/drawing/2014/main" id="{7A3BEDC6-C8B0-47B7-B08A-DC49013D2F43}"/>
              </a:ext>
            </a:extLst>
          </p:cNvPr>
          <p:cNvSpPr>
            <a:spLocks noGrp="1"/>
          </p:cNvSpPr>
          <p:nvPr>
            <p:ph idx="1"/>
          </p:nvPr>
        </p:nvSpPr>
        <p:spPr>
          <a:xfrm>
            <a:off x="780254" y="1953088"/>
            <a:ext cx="9269599" cy="4295312"/>
          </a:xfrm>
        </p:spPr>
        <p:txBody>
          <a:bodyPr/>
          <a:lstStyle/>
          <a:p>
            <a:r>
              <a:rPr lang="en-IN" sz="2000" dirty="0">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considered. Now</a:t>
            </a:r>
            <a:r>
              <a:rPr lang="en-IN" sz="2000" dirty="0">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dirty="0"/>
          </a:p>
        </p:txBody>
      </p:sp>
    </p:spTree>
    <p:extLst>
      <p:ext uri="{BB962C8B-B14F-4D97-AF65-F5344CB8AC3E}">
        <p14:creationId xmlns:p14="http://schemas.microsoft.com/office/powerpoint/2010/main" val="301810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8F823-C218-4954-836F-CDB758901271}"/>
              </a:ext>
            </a:extLst>
          </p:cNvPr>
          <p:cNvSpPr>
            <a:spLocks noGrp="1"/>
          </p:cNvSpPr>
          <p:nvPr>
            <p:ph type="title"/>
          </p:nvPr>
        </p:nvSpPr>
        <p:spPr>
          <a:xfrm>
            <a:off x="781235" y="1122681"/>
            <a:ext cx="7166087" cy="858520"/>
          </a:xfrm>
        </p:spPr>
        <p:txBody>
          <a:bodyPr/>
          <a:lstStyle/>
          <a:p>
            <a:r>
              <a:rPr lang="en-IN" sz="3200" b="1" dirty="0">
                <a:solidFill>
                  <a:schemeClr val="accent6">
                    <a:lumMod val="60000"/>
                    <a:lumOff val="40000"/>
                  </a:schemeClr>
                </a:solidFill>
                <a:latin typeface="Book Antiqua" panose="02040602050305030304" pitchFamily="18" charset="0"/>
              </a:rPr>
              <a:t>What Is Housing Price Prediction ?</a:t>
            </a:r>
          </a:p>
        </p:txBody>
      </p:sp>
      <p:pic>
        <p:nvPicPr>
          <p:cNvPr id="7" name="Content Placeholder 6">
            <a:extLst>
              <a:ext uri="{FF2B5EF4-FFF2-40B4-BE49-F238E27FC236}">
                <a16:creationId xmlns:a16="http://schemas.microsoft.com/office/drawing/2014/main" id="{52F4B21C-8941-2E6D-C1C7-E196AF94A0F5}"/>
              </a:ext>
            </a:extLst>
          </p:cNvPr>
          <p:cNvPicPr>
            <a:picLocks noGrp="1" noChangeAspect="1"/>
          </p:cNvPicPr>
          <p:nvPr>
            <p:ph idx="1"/>
          </p:nvPr>
        </p:nvPicPr>
        <p:blipFill>
          <a:blip r:embed="rId2"/>
          <a:stretch>
            <a:fillRect/>
          </a:stretch>
        </p:blipFill>
        <p:spPr>
          <a:xfrm>
            <a:off x="4784725" y="2290209"/>
            <a:ext cx="5195888" cy="2887181"/>
          </a:xfrm>
          <a:prstGeom prst="rect">
            <a:avLst/>
          </a:prstGeom>
        </p:spPr>
      </p:pic>
      <p:sp>
        <p:nvSpPr>
          <p:cNvPr id="6" name="Text Placeholder 5">
            <a:extLst>
              <a:ext uri="{FF2B5EF4-FFF2-40B4-BE49-F238E27FC236}">
                <a16:creationId xmlns:a16="http://schemas.microsoft.com/office/drawing/2014/main" id="{73D34D7F-B957-4F6C-9F52-FF2F6D764204}"/>
              </a:ext>
            </a:extLst>
          </p:cNvPr>
          <p:cNvSpPr>
            <a:spLocks noGrp="1"/>
          </p:cNvSpPr>
          <p:nvPr>
            <p:ph type="body" sz="half" idx="2"/>
          </p:nvPr>
        </p:nvSpPr>
        <p:spPr>
          <a:xfrm>
            <a:off x="781235" y="2565647"/>
            <a:ext cx="4755965" cy="3327154"/>
          </a:xfrm>
        </p:spPr>
        <p:txBody>
          <a:bodyPr/>
          <a:lstStyle/>
          <a:p>
            <a:r>
              <a:rPr lang="en-US" sz="2000" b="0" i="0" dirty="0">
                <a:effectLst/>
                <a:latin typeface="Century" panose="02040604050505020304" pitchFamily="18" charset="0"/>
              </a:rPr>
              <a:t>Prediction house prices are </a:t>
            </a:r>
            <a:r>
              <a:rPr lang="en-US" sz="2000" b="1" i="0" dirty="0">
                <a:effectLst/>
                <a:latin typeface="Century" panose="02040604050505020304" pitchFamily="18" charset="0"/>
              </a:rPr>
              <a:t>expected to help people who plan to buy a house</a:t>
            </a:r>
            <a:r>
              <a:rPr lang="en-US" sz="2000" b="0" i="0" dirty="0">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endParaRPr lang="en-IN" dirty="0"/>
          </a:p>
        </p:txBody>
      </p:sp>
    </p:spTree>
    <p:extLst>
      <p:ext uri="{BB962C8B-B14F-4D97-AF65-F5344CB8AC3E}">
        <p14:creationId xmlns:p14="http://schemas.microsoft.com/office/powerpoint/2010/main" val="86168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27E7-A72E-4C35-A964-C6DF66B15D7C}"/>
              </a:ext>
            </a:extLst>
          </p:cNvPr>
          <p:cNvSpPr>
            <a:spLocks noGrp="1"/>
          </p:cNvSpPr>
          <p:nvPr>
            <p:ph type="title"/>
          </p:nvPr>
        </p:nvSpPr>
        <p:spPr>
          <a:xfrm>
            <a:off x="645133" y="452718"/>
            <a:ext cx="9405702" cy="914443"/>
          </a:xfrm>
        </p:spPr>
        <p:txBody>
          <a:bodyPr/>
          <a:lstStyle/>
          <a:p>
            <a:r>
              <a:rPr lang="en-IN" dirty="0">
                <a:solidFill>
                  <a:schemeClr val="accent6">
                    <a:lumMod val="60000"/>
                    <a:lumOff val="40000"/>
                  </a:schemeClr>
                </a:solidFill>
                <a:latin typeface="Book Antiqua" panose="02040602050305030304" pitchFamily="18" charset="0"/>
              </a:rPr>
              <a:t>Importance of House Price Prediction</a:t>
            </a:r>
          </a:p>
        </p:txBody>
      </p:sp>
      <p:sp>
        <p:nvSpPr>
          <p:cNvPr id="3" name="Content Placeholder 2">
            <a:extLst>
              <a:ext uri="{FF2B5EF4-FFF2-40B4-BE49-F238E27FC236}">
                <a16:creationId xmlns:a16="http://schemas.microsoft.com/office/drawing/2014/main" id="{4791455F-BC27-40D1-A254-CC8D347E687C}"/>
              </a:ext>
            </a:extLst>
          </p:cNvPr>
          <p:cNvSpPr>
            <a:spLocks noGrp="1"/>
          </p:cNvSpPr>
          <p:nvPr>
            <p:ph idx="1"/>
          </p:nvPr>
        </p:nvSpPr>
        <p:spPr>
          <a:xfrm>
            <a:off x="559293" y="1606858"/>
            <a:ext cx="9490561" cy="4641541"/>
          </a:xfrm>
        </p:spPr>
        <p:txBody>
          <a:bodyPr/>
          <a:lstStyle/>
          <a:p>
            <a:pPr marL="0" indent="0">
              <a:buNone/>
            </a:pPr>
            <a:r>
              <a:rPr lang="en-US" b="0" i="0" dirty="0">
                <a:effectLst/>
                <a:latin typeface="arial" panose="020B0604020202020204" pitchFamily="34" charset="0"/>
              </a:rPr>
              <a:t>House Price prediction, is important </a:t>
            </a:r>
            <a:r>
              <a:rPr lang="en-US" b="1" i="0" dirty="0">
                <a:effectLst/>
                <a:latin typeface="arial" panose="020B0604020202020204" pitchFamily="34" charset="0"/>
              </a:rPr>
              <a:t>to drive Real Estate efficiency</a:t>
            </a:r>
            <a:r>
              <a:rPr lang="en-US" b="0" i="0" dirty="0">
                <a:effectLst/>
                <a:latin typeface="arial" panose="020B0604020202020204" pitchFamily="34" charset="0"/>
              </a:rPr>
              <a:t>. As earlier, House prices were determined by calculating the acquiring and selling price in a locality. Therefore, the House Price prediction model is very essential in filling the information gap and improve Real Estate efficiency</a:t>
            </a:r>
          </a:p>
          <a:p>
            <a:pPr marL="0" indent="0">
              <a:buNone/>
            </a:pPr>
            <a:endParaRPr lang="en-US" dirty="0">
              <a:latin typeface="arial" panose="020B0604020202020204" pitchFamily="34" charset="0"/>
            </a:endParaRPr>
          </a:p>
          <a:p>
            <a:pPr marL="0" indent="0">
              <a:buNone/>
            </a:pPr>
            <a:endParaRPr lang="en-IN" dirty="0"/>
          </a:p>
        </p:txBody>
      </p:sp>
      <p:pic>
        <p:nvPicPr>
          <p:cNvPr id="5" name="Picture 4">
            <a:extLst>
              <a:ext uri="{FF2B5EF4-FFF2-40B4-BE49-F238E27FC236}">
                <a16:creationId xmlns:a16="http://schemas.microsoft.com/office/drawing/2014/main" id="{61358D06-E771-42B3-B978-11A4987A5331}"/>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2227144" y="3318637"/>
            <a:ext cx="5571940" cy="2929762"/>
          </a:xfrm>
          <a:prstGeom prst="rect">
            <a:avLst/>
          </a:prstGeom>
        </p:spPr>
      </p:pic>
    </p:spTree>
    <p:extLst>
      <p:ext uri="{BB962C8B-B14F-4D97-AF65-F5344CB8AC3E}">
        <p14:creationId xmlns:p14="http://schemas.microsoft.com/office/powerpoint/2010/main" val="151679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 &amp; Visualizations</a:t>
            </a: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50D3-9CEF-4DCD-870C-7E0794F2A09A}"/>
              </a:ext>
            </a:extLst>
          </p:cNvPr>
          <p:cNvSpPr>
            <a:spLocks noGrp="1"/>
          </p:cNvSpPr>
          <p:nvPr>
            <p:ph type="title"/>
          </p:nvPr>
        </p:nvSpPr>
        <p:spPr>
          <a:xfrm>
            <a:off x="656948" y="452718"/>
            <a:ext cx="9393886" cy="976587"/>
          </a:xfrm>
        </p:spPr>
        <p:txBody>
          <a:bodyPr/>
          <a:lstStyle/>
          <a:p>
            <a:r>
              <a:rPr lang="en-IN" dirty="0">
                <a:solidFill>
                  <a:schemeClr val="accent6">
                    <a:lumMod val="60000"/>
                    <a:lumOff val="40000"/>
                  </a:schemeClr>
                </a:solidFill>
                <a:latin typeface="Book Antiqua" panose="02040602050305030304" pitchFamily="18" charset="0"/>
              </a:rPr>
              <a:t>Exploratory Data Analysis</a:t>
            </a:r>
          </a:p>
        </p:txBody>
      </p:sp>
      <p:sp>
        <p:nvSpPr>
          <p:cNvPr id="3" name="Content Placeholder 2">
            <a:extLst>
              <a:ext uri="{FF2B5EF4-FFF2-40B4-BE49-F238E27FC236}">
                <a16:creationId xmlns:a16="http://schemas.microsoft.com/office/drawing/2014/main" id="{15D95EDF-5AAB-4172-B269-9DF4B3E1D7B4}"/>
              </a:ext>
            </a:extLst>
          </p:cNvPr>
          <p:cNvSpPr>
            <a:spLocks noGrp="1"/>
          </p:cNvSpPr>
          <p:nvPr>
            <p:ph idx="1"/>
          </p:nvPr>
        </p:nvSpPr>
        <p:spPr>
          <a:xfrm>
            <a:off x="514906" y="1704514"/>
            <a:ext cx="9534948" cy="4543886"/>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cs typeface="Calibri" panose="020F0502020204030204" pitchFamily="34"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datasets which were in csv format.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0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000" dirty="0" err="1">
                <a:effectLst/>
                <a:latin typeface="Century" panose="02040604050505020304" pitchFamily="18" charset="0"/>
                <a:ea typeface="Calibri" panose="020F0502020204030204" pitchFamily="34" charset="0"/>
                <a:cs typeface="Calibri" panose="020F0502020204030204" pitchFamily="34" charset="0"/>
              </a:rPr>
              <a:t>nunique</a:t>
            </a:r>
            <a:r>
              <a:rPr lang="en-IN" sz="2000" dirty="0">
                <a:effectLst/>
                <a:latin typeface="Century" panose="02040604050505020304" pitchFamily="18" charset="0"/>
                <a:ea typeface="Calibri" panose="020F0502020204030204" pitchFamily="34" charset="0"/>
                <a:cs typeface="Calibri" panose="020F0502020204030204" pitchFamily="34" charset="0"/>
              </a:rPr>
              <a:t>(unique value each column contains), value counts, info etc….. </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 since it seem to me as unnecessary.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7570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237</TotalTime>
  <Words>1806</Words>
  <Application>Microsoft Office PowerPoint</Application>
  <PresentationFormat>Widescreen</PresentationFormat>
  <Paragraphs>105</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Book Antiqua</vt:lpstr>
      <vt:lpstr>Calibri</vt:lpstr>
      <vt:lpstr>Century</vt:lpstr>
      <vt:lpstr>Century Gothic</vt:lpstr>
      <vt:lpstr>Georgia</vt:lpstr>
      <vt:lpstr>Wingdings</vt:lpstr>
      <vt:lpstr>Wingdings 3</vt:lpstr>
      <vt:lpstr>Ion</vt:lpstr>
      <vt:lpstr>Presentation on   House: Price Prediction</vt:lpstr>
      <vt:lpstr>Index</vt:lpstr>
      <vt:lpstr>Introduction</vt:lpstr>
      <vt:lpstr>Problem Statement:</vt:lpstr>
      <vt:lpstr>Problem Understanding</vt:lpstr>
      <vt:lpstr>What Is Housing Price Prediction ?</vt:lpstr>
      <vt:lpstr>Importance of House Price Prediction</vt:lpstr>
      <vt:lpstr>PowerPoint Presentation</vt:lpstr>
      <vt:lpstr>Exploratory Data Analysis</vt:lpstr>
      <vt:lpstr>Exploratory Data Analysis</vt:lpstr>
      <vt:lpstr>Visualization of categorical columns through Pie-Plot </vt:lpstr>
      <vt:lpstr>Bivariate Analysis – Target v/s Features</vt:lpstr>
      <vt:lpstr>Bivariate Analysis – Target v/s Features</vt:lpstr>
      <vt:lpstr>Bivariate Analysis – Visualizing Continuous Variables vs Sale Price </vt:lpstr>
      <vt:lpstr>Bivariate Analysis – Visualizing Discrete Variables vs Sale Price </vt:lpstr>
      <vt:lpstr>Analysis</vt:lpstr>
      <vt:lpstr>PowerPoint Presentation</vt:lpstr>
      <vt:lpstr>Analysis</vt:lpstr>
      <vt:lpstr>PowerPoint Presentation</vt:lpstr>
      <vt:lpstr>Model Building</vt:lpstr>
      <vt:lpstr>PowerPoint Presentation</vt:lpstr>
      <vt:lpstr>Best Random State</vt:lpstr>
      <vt:lpstr>PowerPoint Presentation</vt:lpstr>
      <vt:lpstr>PowerPoint Presentation</vt:lpstr>
      <vt:lpstr>PowerPoint Presentation</vt:lpstr>
      <vt:lpstr>PowerPoint Presentation</vt:lpstr>
      <vt:lpstr>PowerPoint Presentation</vt:lpstr>
      <vt:lpstr>PowerPoint Presentation</vt:lpstr>
      <vt:lpstr>Saving the model and predictions using saved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Report on :               House Price Prediction</dc:title>
  <dc:creator>vishal lakhera</dc:creator>
  <cp:lastModifiedBy>Pattanayak, Arpan</cp:lastModifiedBy>
  <cp:revision>5</cp:revision>
  <dcterms:created xsi:type="dcterms:W3CDTF">2022-03-16T05:47:49Z</dcterms:created>
  <dcterms:modified xsi:type="dcterms:W3CDTF">2022-08-25T14:21:03Z</dcterms:modified>
</cp:coreProperties>
</file>